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70" roundtripDataSignature="AMtx7mjtDSRISenTqeTMqTem7Uvut1Rm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748391B-B285-4403-9795-FF7C35C43C68}">
  <a:tblStyle styleId="{7748391B-B285-4403-9795-FF7C35C43C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customschemas.google.com/relationships/presentationmetadata" Target="meta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mental workload - amount of resources required to perform a set of concurrent tasks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vigilance - sustained concentration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working memory- small </a:t>
            </a:r>
            <a:r>
              <a:rPr lang="en-US"/>
              <a:t>amount</a:t>
            </a:r>
            <a:r>
              <a:rPr lang="en-US"/>
              <a:t> of info that can be held in mind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anxiety- emotion </a:t>
            </a:r>
            <a:r>
              <a:rPr lang="en-US"/>
              <a:t>that</a:t>
            </a:r>
            <a:r>
              <a:rPr lang="en-US"/>
              <a:t> perisit even after stressful situation is over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fatigue - results form exertion or prolonged stress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psychophysiological factors act as PSFs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395a53ea84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395a53ea8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395a53ea84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2395a53ea8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395a53ea84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2395a53ea8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395a53ea84_0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2395a53ea8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395a53ea84_0_2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2395a53ea84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395a53ea84_0_2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2395a53ea84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100"/>
              <a:t>PSFs: Either domain-dependent and/or expert-determined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395a53ea84_0_2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2395a53ea84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395a53ea84_0_2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2395a53ea84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aircraft tasks simulator designed to evaluate operator performance and workload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requires the users to perform various tasks at the same time testing the mental workload and situation handling of the subject.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The MATB requires the subject to simultaneously perform tasks related to monitoring, resource allocation,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The original implementation uses joystick and keyboard to manipulate the tasks andgenerate responses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395a53ea84_0_3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2395a53ea84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Scenario Settings - introduction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395a53ea84_0_4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2395a53ea84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395a53ea84_0_4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2395a53ea84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3a93f1b96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3a93f1b9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395a53ea84_0_4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2395a53ea84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100"/>
              <a:t> i.e to find the corresponding levels of PSFs Mental Workload and Anxiety w.r.t the setting.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a761e7532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3a761e753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395a53ea84_0_5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395a53ea84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395a53ea84_0_5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2395a53ea84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395a53ea84_0_5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2395a53ea84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395a53ea84_0_5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2395a53ea84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395a53ea84_0_5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2395a53ea84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395a53ea84_0_4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2395a53ea84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395a53ea84_0_4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2395a53ea84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395a53ea84_0_5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2395a53ea84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395a53ea84_0_5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2395a53ea84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395a53ea84_0_5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2395a53ea84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395a53ea84_0_5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2395a53ea84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395a53ea84_0_4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2395a53ea84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395a53ea84_0_5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2395a53ea84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CTMC model is applied to random processes which exist in discrete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state space but can change their values at any instant of time. Also, the future state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of the model depend only on the current state and not on the previous states. The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CTMC model imitate the highly dynamic nature of humans as the state of a person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can make transition from any state to the other at any instant of time. The model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also reflects the human behaviour in a way that it his highly correlated to the present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state and not on the history of the states to reach the current state</a:t>
            </a:r>
            <a:endParaRPr/>
          </a:p>
        </p:txBody>
      </p:sp>
      <p:sp>
        <p:nvSpPr>
          <p:cNvPr id="377" name="Google Shape;37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5" name="Google Shape;385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a761e7532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23a761e753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3a761e7532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23a761e753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3a93f1b969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3a93f1b96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1" name="Google Shape;41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3a761e7532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23a761e753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7" name="Google Shape;42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395a53ea84_0_5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2395a53ea84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395a53ea84_0_5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2395a53ea84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395a53ea84_0_6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2395a53ea84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395a53ea84_0_5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2395a53ea84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395a53ea84_0_6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2395a53ea84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395a53ea84_0_6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2395a53ea84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395a53ea84_0_6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2395a53ea84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395a53ea84_0_6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2395a53ea84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395a53ea84_0_6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2395a53ea84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395a53ea84_0_6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2395a53ea84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395a53ea84_0_6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2395a53ea84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395a53ea84_0_6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2395a53ea84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395a53ea84_0_6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g2395a53ea84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395a53ea84_0_6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2395a53ea84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395a53ea84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2395a53ea8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395a53ea84_0_6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2395a53ea84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395a53ea84_0_6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2395a53ea84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395a53ea84_0_6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2395a53ea84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395a53ea84_0_6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g2395a53ea84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3a761e7532_0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23a761e753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395a53ea84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2395a53ea8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95a53ea84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2395a53ea8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EMG - electrical activity of skeletal muscles</a:t>
            </a:r>
            <a:br>
              <a:rPr lang="en-US"/>
            </a:br>
            <a:r>
              <a:rPr lang="en-US"/>
              <a:t>electrodermal -</a:t>
            </a:r>
            <a:r>
              <a:rPr lang="en-US"/>
              <a:t>changes in electrical conductance of the skin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eye movements - blink rates, eye gaze cognitive interest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1"/>
          <p:cNvSpPr txBox="1"/>
          <p:nvPr>
            <p:ph type="ctrTitle"/>
          </p:nvPr>
        </p:nvSpPr>
        <p:spPr>
          <a:xfrm>
            <a:off x="482600" y="978408"/>
            <a:ext cx="10506900" cy="25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1"/>
          <p:cNvSpPr txBox="1"/>
          <p:nvPr>
            <p:ph idx="1" type="subTitle"/>
          </p:nvPr>
        </p:nvSpPr>
        <p:spPr>
          <a:xfrm>
            <a:off x="482600" y="3602038"/>
            <a:ext cx="10506900" cy="22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41"/>
          <p:cNvSpPr txBox="1"/>
          <p:nvPr>
            <p:ph idx="10" type="dt"/>
          </p:nvPr>
        </p:nvSpPr>
        <p:spPr>
          <a:xfrm>
            <a:off x="484632" y="10058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1"/>
          <p:cNvSpPr txBox="1"/>
          <p:nvPr>
            <p:ph idx="11" type="ftr"/>
          </p:nvPr>
        </p:nvSpPr>
        <p:spPr>
          <a:xfrm>
            <a:off x="484632" y="6419088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1"/>
          <p:cNvSpPr txBox="1"/>
          <p:nvPr>
            <p:ph idx="12" type="sldNum"/>
          </p:nvPr>
        </p:nvSpPr>
        <p:spPr>
          <a:xfrm>
            <a:off x="10989591" y="1005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" name="Google Shape;19;p41"/>
          <p:cNvCxnSpPr/>
          <p:nvPr/>
        </p:nvCxnSpPr>
        <p:spPr>
          <a:xfrm>
            <a:off x="482600" y="489855"/>
            <a:ext cx="11147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0"/>
          <p:cNvSpPr/>
          <p:nvPr/>
        </p:nvSpPr>
        <p:spPr>
          <a:xfrm>
            <a:off x="482600" y="483576"/>
            <a:ext cx="11147100" cy="2434800"/>
          </a:xfrm>
          <a:prstGeom prst="rect">
            <a:avLst/>
          </a:prstGeom>
          <a:solidFill>
            <a:schemeClr val="accent1">
              <a:alpha val="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50"/>
          <p:cNvSpPr txBox="1"/>
          <p:nvPr>
            <p:ph type="title"/>
          </p:nvPr>
        </p:nvSpPr>
        <p:spPr>
          <a:xfrm>
            <a:off x="482600" y="978408"/>
            <a:ext cx="10506900" cy="17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50"/>
          <p:cNvSpPr txBox="1"/>
          <p:nvPr>
            <p:ph idx="1" type="body"/>
          </p:nvPr>
        </p:nvSpPr>
        <p:spPr>
          <a:xfrm rot="5400000">
            <a:off x="4191233" y="-603819"/>
            <a:ext cx="3093000" cy="105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50"/>
          <p:cNvSpPr txBox="1"/>
          <p:nvPr>
            <p:ph idx="10" type="dt"/>
          </p:nvPr>
        </p:nvSpPr>
        <p:spPr>
          <a:xfrm>
            <a:off x="484632" y="10058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0"/>
          <p:cNvSpPr txBox="1"/>
          <p:nvPr>
            <p:ph idx="11" type="ftr"/>
          </p:nvPr>
        </p:nvSpPr>
        <p:spPr>
          <a:xfrm>
            <a:off x="484632" y="6419088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0"/>
          <p:cNvSpPr txBox="1"/>
          <p:nvPr>
            <p:ph idx="12" type="sldNum"/>
          </p:nvPr>
        </p:nvSpPr>
        <p:spPr>
          <a:xfrm>
            <a:off x="10989591" y="1005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8" name="Google Shape;88;p50"/>
          <p:cNvCxnSpPr/>
          <p:nvPr/>
        </p:nvCxnSpPr>
        <p:spPr>
          <a:xfrm>
            <a:off x="482600" y="2918401"/>
            <a:ext cx="11147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9" name="Google Shape;89;p50"/>
          <p:cNvCxnSpPr/>
          <p:nvPr/>
        </p:nvCxnSpPr>
        <p:spPr>
          <a:xfrm>
            <a:off x="482600" y="489855"/>
            <a:ext cx="11147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1"/>
          <p:cNvSpPr txBox="1"/>
          <p:nvPr>
            <p:ph type="title"/>
          </p:nvPr>
        </p:nvSpPr>
        <p:spPr>
          <a:xfrm rot="5400000">
            <a:off x="6953241" y="2066958"/>
            <a:ext cx="5124900" cy="29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1"/>
          <p:cNvSpPr txBox="1"/>
          <p:nvPr>
            <p:ph idx="1" type="body"/>
          </p:nvPr>
        </p:nvSpPr>
        <p:spPr>
          <a:xfrm rot="5400000">
            <a:off x="1550435" y="-87342"/>
            <a:ext cx="5124900" cy="72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51"/>
          <p:cNvSpPr txBox="1"/>
          <p:nvPr>
            <p:ph idx="10" type="dt"/>
          </p:nvPr>
        </p:nvSpPr>
        <p:spPr>
          <a:xfrm>
            <a:off x="484632" y="10058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51"/>
          <p:cNvSpPr txBox="1"/>
          <p:nvPr>
            <p:ph idx="11" type="ftr"/>
          </p:nvPr>
        </p:nvSpPr>
        <p:spPr>
          <a:xfrm>
            <a:off x="484632" y="6419088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51"/>
          <p:cNvSpPr txBox="1"/>
          <p:nvPr>
            <p:ph idx="12" type="sldNum"/>
          </p:nvPr>
        </p:nvSpPr>
        <p:spPr>
          <a:xfrm>
            <a:off x="10989591" y="1005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2"/>
          <p:cNvSpPr txBox="1"/>
          <p:nvPr>
            <p:ph idx="10" type="dt"/>
          </p:nvPr>
        </p:nvSpPr>
        <p:spPr>
          <a:xfrm>
            <a:off x="484632" y="10058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2"/>
          <p:cNvSpPr txBox="1"/>
          <p:nvPr>
            <p:ph idx="11" type="ftr"/>
          </p:nvPr>
        </p:nvSpPr>
        <p:spPr>
          <a:xfrm>
            <a:off x="484632" y="6419088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2"/>
          <p:cNvSpPr txBox="1"/>
          <p:nvPr>
            <p:ph idx="12" type="sldNum"/>
          </p:nvPr>
        </p:nvSpPr>
        <p:spPr>
          <a:xfrm>
            <a:off x="10989591" y="1005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3"/>
          <p:cNvSpPr txBox="1"/>
          <p:nvPr>
            <p:ph type="title"/>
          </p:nvPr>
        </p:nvSpPr>
        <p:spPr>
          <a:xfrm>
            <a:off x="482600" y="978408"/>
            <a:ext cx="10634400" cy="21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3"/>
          <p:cNvSpPr txBox="1"/>
          <p:nvPr>
            <p:ph idx="1" type="body"/>
          </p:nvPr>
        </p:nvSpPr>
        <p:spPr>
          <a:xfrm>
            <a:off x="482600" y="3306870"/>
            <a:ext cx="10506900" cy="2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43"/>
          <p:cNvSpPr txBox="1"/>
          <p:nvPr>
            <p:ph idx="10" type="dt"/>
          </p:nvPr>
        </p:nvSpPr>
        <p:spPr>
          <a:xfrm>
            <a:off x="484632" y="10058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3"/>
          <p:cNvSpPr txBox="1"/>
          <p:nvPr>
            <p:ph idx="11" type="ftr"/>
          </p:nvPr>
        </p:nvSpPr>
        <p:spPr>
          <a:xfrm>
            <a:off x="484632" y="6419088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3"/>
          <p:cNvSpPr txBox="1"/>
          <p:nvPr>
            <p:ph idx="12" type="sldNum"/>
          </p:nvPr>
        </p:nvSpPr>
        <p:spPr>
          <a:xfrm>
            <a:off x="10989591" y="1005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4"/>
          <p:cNvSpPr/>
          <p:nvPr/>
        </p:nvSpPr>
        <p:spPr>
          <a:xfrm>
            <a:off x="481007" y="3922232"/>
            <a:ext cx="11147100" cy="2434800"/>
          </a:xfrm>
          <a:prstGeom prst="rect">
            <a:avLst/>
          </a:prstGeom>
          <a:solidFill>
            <a:schemeClr val="accent1">
              <a:alpha val="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4"/>
          <p:cNvSpPr txBox="1"/>
          <p:nvPr>
            <p:ph type="title"/>
          </p:nvPr>
        </p:nvSpPr>
        <p:spPr>
          <a:xfrm>
            <a:off x="482600" y="978409"/>
            <a:ext cx="10515600" cy="271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4"/>
          <p:cNvSpPr txBox="1"/>
          <p:nvPr>
            <p:ph idx="1" type="body"/>
          </p:nvPr>
        </p:nvSpPr>
        <p:spPr>
          <a:xfrm>
            <a:off x="482600" y="4171445"/>
            <a:ext cx="10515600" cy="19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44"/>
          <p:cNvSpPr txBox="1"/>
          <p:nvPr>
            <p:ph idx="10" type="dt"/>
          </p:nvPr>
        </p:nvSpPr>
        <p:spPr>
          <a:xfrm>
            <a:off x="484632" y="10058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4"/>
          <p:cNvSpPr txBox="1"/>
          <p:nvPr>
            <p:ph idx="11" type="ftr"/>
          </p:nvPr>
        </p:nvSpPr>
        <p:spPr>
          <a:xfrm>
            <a:off x="484632" y="6419088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4"/>
          <p:cNvSpPr txBox="1"/>
          <p:nvPr>
            <p:ph idx="12" type="sldNum"/>
          </p:nvPr>
        </p:nvSpPr>
        <p:spPr>
          <a:xfrm>
            <a:off x="10989591" y="1005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7" name="Google Shape;37;p44"/>
          <p:cNvCxnSpPr/>
          <p:nvPr/>
        </p:nvCxnSpPr>
        <p:spPr>
          <a:xfrm>
            <a:off x="481007" y="3922232"/>
            <a:ext cx="11147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" name="Google Shape;38;p44"/>
          <p:cNvCxnSpPr/>
          <p:nvPr/>
        </p:nvCxnSpPr>
        <p:spPr>
          <a:xfrm>
            <a:off x="482600" y="6368138"/>
            <a:ext cx="11147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" name="Google Shape;39;p44"/>
          <p:cNvCxnSpPr/>
          <p:nvPr/>
        </p:nvCxnSpPr>
        <p:spPr>
          <a:xfrm>
            <a:off x="481007" y="6368138"/>
            <a:ext cx="11147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5"/>
          <p:cNvSpPr/>
          <p:nvPr/>
        </p:nvSpPr>
        <p:spPr>
          <a:xfrm>
            <a:off x="481007" y="483577"/>
            <a:ext cx="11147100" cy="2434800"/>
          </a:xfrm>
          <a:prstGeom prst="rect">
            <a:avLst/>
          </a:prstGeom>
          <a:solidFill>
            <a:schemeClr val="accent1">
              <a:alpha val="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5"/>
          <p:cNvSpPr txBox="1"/>
          <p:nvPr>
            <p:ph type="title"/>
          </p:nvPr>
        </p:nvSpPr>
        <p:spPr>
          <a:xfrm>
            <a:off x="482599" y="978408"/>
            <a:ext cx="11147100" cy="17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5"/>
          <p:cNvSpPr txBox="1"/>
          <p:nvPr>
            <p:ph idx="1" type="body"/>
          </p:nvPr>
        </p:nvSpPr>
        <p:spPr>
          <a:xfrm>
            <a:off x="482600" y="3103131"/>
            <a:ext cx="5418600" cy="30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5"/>
          <p:cNvSpPr txBox="1"/>
          <p:nvPr>
            <p:ph idx="2" type="body"/>
          </p:nvPr>
        </p:nvSpPr>
        <p:spPr>
          <a:xfrm>
            <a:off x="6211120" y="3103131"/>
            <a:ext cx="5418600" cy="30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45"/>
          <p:cNvSpPr txBox="1"/>
          <p:nvPr>
            <p:ph idx="10" type="dt"/>
          </p:nvPr>
        </p:nvSpPr>
        <p:spPr>
          <a:xfrm>
            <a:off x="484632" y="10058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5"/>
          <p:cNvSpPr txBox="1"/>
          <p:nvPr>
            <p:ph idx="11" type="ftr"/>
          </p:nvPr>
        </p:nvSpPr>
        <p:spPr>
          <a:xfrm>
            <a:off x="484632" y="6419088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5"/>
          <p:cNvSpPr txBox="1"/>
          <p:nvPr>
            <p:ph idx="12" type="sldNum"/>
          </p:nvPr>
        </p:nvSpPr>
        <p:spPr>
          <a:xfrm>
            <a:off x="10989591" y="1005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" name="Google Shape;48;p45"/>
          <p:cNvCxnSpPr/>
          <p:nvPr/>
        </p:nvCxnSpPr>
        <p:spPr>
          <a:xfrm>
            <a:off x="482600" y="2918401"/>
            <a:ext cx="11147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" name="Google Shape;49;p45"/>
          <p:cNvCxnSpPr/>
          <p:nvPr/>
        </p:nvCxnSpPr>
        <p:spPr>
          <a:xfrm>
            <a:off x="482600" y="489855"/>
            <a:ext cx="11147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6"/>
          <p:cNvSpPr txBox="1"/>
          <p:nvPr>
            <p:ph type="title"/>
          </p:nvPr>
        </p:nvSpPr>
        <p:spPr>
          <a:xfrm>
            <a:off x="484631" y="978407"/>
            <a:ext cx="11145000" cy="13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6"/>
          <p:cNvSpPr txBox="1"/>
          <p:nvPr>
            <p:ph idx="1" type="body"/>
          </p:nvPr>
        </p:nvSpPr>
        <p:spPr>
          <a:xfrm>
            <a:off x="484632" y="2500921"/>
            <a:ext cx="534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46"/>
          <p:cNvSpPr txBox="1"/>
          <p:nvPr>
            <p:ph idx="2" type="body"/>
          </p:nvPr>
        </p:nvSpPr>
        <p:spPr>
          <a:xfrm>
            <a:off x="484632" y="3428999"/>
            <a:ext cx="5346300" cy="27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46"/>
          <p:cNvSpPr txBox="1"/>
          <p:nvPr>
            <p:ph idx="3" type="body"/>
          </p:nvPr>
        </p:nvSpPr>
        <p:spPr>
          <a:xfrm>
            <a:off x="6257120" y="2500921"/>
            <a:ext cx="53727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46"/>
          <p:cNvSpPr txBox="1"/>
          <p:nvPr>
            <p:ph idx="4" type="body"/>
          </p:nvPr>
        </p:nvSpPr>
        <p:spPr>
          <a:xfrm>
            <a:off x="6257120" y="3428999"/>
            <a:ext cx="5372700" cy="27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46"/>
          <p:cNvSpPr txBox="1"/>
          <p:nvPr>
            <p:ph idx="10" type="dt"/>
          </p:nvPr>
        </p:nvSpPr>
        <p:spPr>
          <a:xfrm>
            <a:off x="484632" y="10058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6"/>
          <p:cNvSpPr txBox="1"/>
          <p:nvPr>
            <p:ph idx="11" type="ftr"/>
          </p:nvPr>
        </p:nvSpPr>
        <p:spPr>
          <a:xfrm>
            <a:off x="484632" y="6419088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6"/>
          <p:cNvSpPr txBox="1"/>
          <p:nvPr>
            <p:ph idx="12" type="sldNum"/>
          </p:nvPr>
        </p:nvSpPr>
        <p:spPr>
          <a:xfrm>
            <a:off x="10989591" y="-7190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7"/>
          <p:cNvSpPr/>
          <p:nvPr/>
        </p:nvSpPr>
        <p:spPr>
          <a:xfrm>
            <a:off x="481007" y="3933311"/>
            <a:ext cx="11147100" cy="2434800"/>
          </a:xfrm>
          <a:prstGeom prst="rect">
            <a:avLst/>
          </a:prstGeom>
          <a:solidFill>
            <a:schemeClr val="accent1">
              <a:alpha val="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47"/>
          <p:cNvSpPr txBox="1"/>
          <p:nvPr>
            <p:ph type="title"/>
          </p:nvPr>
        </p:nvSpPr>
        <p:spPr>
          <a:xfrm>
            <a:off x="482600" y="978408"/>
            <a:ext cx="10634400" cy="259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7"/>
          <p:cNvSpPr txBox="1"/>
          <p:nvPr>
            <p:ph idx="10" type="dt"/>
          </p:nvPr>
        </p:nvSpPr>
        <p:spPr>
          <a:xfrm>
            <a:off x="484632" y="10058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7"/>
          <p:cNvSpPr txBox="1"/>
          <p:nvPr>
            <p:ph idx="11" type="ftr"/>
          </p:nvPr>
        </p:nvSpPr>
        <p:spPr>
          <a:xfrm>
            <a:off x="484632" y="6419088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7"/>
          <p:cNvSpPr txBox="1"/>
          <p:nvPr>
            <p:ph idx="12" type="sldNum"/>
          </p:nvPr>
        </p:nvSpPr>
        <p:spPr>
          <a:xfrm>
            <a:off x="10989591" y="1005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5" name="Google Shape;65;p47"/>
          <p:cNvCxnSpPr/>
          <p:nvPr/>
        </p:nvCxnSpPr>
        <p:spPr>
          <a:xfrm>
            <a:off x="482600" y="3933311"/>
            <a:ext cx="11147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" name="Google Shape;66;p47"/>
          <p:cNvCxnSpPr/>
          <p:nvPr/>
        </p:nvCxnSpPr>
        <p:spPr>
          <a:xfrm>
            <a:off x="481007" y="6368138"/>
            <a:ext cx="11147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8"/>
          <p:cNvSpPr txBox="1"/>
          <p:nvPr>
            <p:ph type="title"/>
          </p:nvPr>
        </p:nvSpPr>
        <p:spPr>
          <a:xfrm>
            <a:off x="484632" y="978408"/>
            <a:ext cx="4287300" cy="245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8"/>
          <p:cNvSpPr txBox="1"/>
          <p:nvPr>
            <p:ph idx="1" type="body"/>
          </p:nvPr>
        </p:nvSpPr>
        <p:spPr>
          <a:xfrm>
            <a:off x="5183187" y="987425"/>
            <a:ext cx="64464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48"/>
          <p:cNvSpPr txBox="1"/>
          <p:nvPr>
            <p:ph idx="2" type="body"/>
          </p:nvPr>
        </p:nvSpPr>
        <p:spPr>
          <a:xfrm>
            <a:off x="484632" y="3645074"/>
            <a:ext cx="4287300" cy="2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48"/>
          <p:cNvSpPr txBox="1"/>
          <p:nvPr>
            <p:ph idx="10" type="dt"/>
          </p:nvPr>
        </p:nvSpPr>
        <p:spPr>
          <a:xfrm>
            <a:off x="484632" y="10058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8"/>
          <p:cNvSpPr txBox="1"/>
          <p:nvPr>
            <p:ph idx="11" type="ftr"/>
          </p:nvPr>
        </p:nvSpPr>
        <p:spPr>
          <a:xfrm>
            <a:off x="484632" y="6419088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8"/>
          <p:cNvSpPr txBox="1"/>
          <p:nvPr>
            <p:ph idx="12" type="sldNum"/>
          </p:nvPr>
        </p:nvSpPr>
        <p:spPr>
          <a:xfrm>
            <a:off x="10989591" y="1005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9"/>
          <p:cNvSpPr txBox="1"/>
          <p:nvPr>
            <p:ph type="title"/>
          </p:nvPr>
        </p:nvSpPr>
        <p:spPr>
          <a:xfrm>
            <a:off x="484632" y="978407"/>
            <a:ext cx="4287300" cy="245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9"/>
          <p:cNvSpPr/>
          <p:nvPr>
            <p:ph idx="2" type="pic"/>
          </p:nvPr>
        </p:nvSpPr>
        <p:spPr>
          <a:xfrm>
            <a:off x="5183187" y="987425"/>
            <a:ext cx="64464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49"/>
          <p:cNvSpPr txBox="1"/>
          <p:nvPr>
            <p:ph idx="1" type="body"/>
          </p:nvPr>
        </p:nvSpPr>
        <p:spPr>
          <a:xfrm>
            <a:off x="484632" y="3645074"/>
            <a:ext cx="4287300" cy="2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49"/>
          <p:cNvSpPr txBox="1"/>
          <p:nvPr>
            <p:ph idx="10" type="dt"/>
          </p:nvPr>
        </p:nvSpPr>
        <p:spPr>
          <a:xfrm>
            <a:off x="484632" y="10058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9"/>
          <p:cNvSpPr txBox="1"/>
          <p:nvPr>
            <p:ph idx="11" type="ftr"/>
          </p:nvPr>
        </p:nvSpPr>
        <p:spPr>
          <a:xfrm>
            <a:off x="484632" y="6419088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9"/>
          <p:cNvSpPr txBox="1"/>
          <p:nvPr>
            <p:ph idx="12" type="sldNum"/>
          </p:nvPr>
        </p:nvSpPr>
        <p:spPr>
          <a:xfrm>
            <a:off x="10989591" y="1005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/>
          <p:nvPr>
            <p:ph type="title"/>
          </p:nvPr>
        </p:nvSpPr>
        <p:spPr>
          <a:xfrm>
            <a:off x="482600" y="978408"/>
            <a:ext cx="10506900" cy="21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0"/>
          <p:cNvSpPr txBox="1"/>
          <p:nvPr>
            <p:ph idx="1" type="body"/>
          </p:nvPr>
        </p:nvSpPr>
        <p:spPr>
          <a:xfrm>
            <a:off x="482600" y="3306870"/>
            <a:ext cx="10506900" cy="2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0"/>
          <p:cNvSpPr txBox="1"/>
          <p:nvPr>
            <p:ph idx="10" type="dt"/>
          </p:nvPr>
        </p:nvSpPr>
        <p:spPr>
          <a:xfrm>
            <a:off x="484632" y="10058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40"/>
          <p:cNvSpPr txBox="1"/>
          <p:nvPr>
            <p:ph idx="11" type="ftr"/>
          </p:nvPr>
        </p:nvSpPr>
        <p:spPr>
          <a:xfrm>
            <a:off x="484632" y="6419088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40"/>
          <p:cNvSpPr txBox="1"/>
          <p:nvPr>
            <p:ph idx="12" type="sldNum"/>
          </p:nvPr>
        </p:nvSpPr>
        <p:spPr>
          <a:xfrm>
            <a:off x="10989591" y="1005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" name="Google Shape;11;p40"/>
          <p:cNvCxnSpPr/>
          <p:nvPr/>
        </p:nvCxnSpPr>
        <p:spPr>
          <a:xfrm>
            <a:off x="482600" y="489855"/>
            <a:ext cx="11147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" name="Google Shape;12;p40"/>
          <p:cNvCxnSpPr/>
          <p:nvPr/>
        </p:nvCxnSpPr>
        <p:spPr>
          <a:xfrm>
            <a:off x="482600" y="6368138"/>
            <a:ext cx="11147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Relationship Id="rId4" Type="http://schemas.openxmlformats.org/officeDocument/2006/relationships/image" Target="../media/image52.png"/><Relationship Id="rId5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://www.facweb.iitkgp.ac.in/~baidurya/dissemination/Chapter%2016%20Reliability.pd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479416" y="490564"/>
            <a:ext cx="11147071" cy="2453768"/>
          </a:xfrm>
          <a:prstGeom prst="rect">
            <a:avLst/>
          </a:prstGeom>
          <a:solidFill>
            <a:schemeClr val="accent1">
              <a:alpha val="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"/>
          <p:cNvSpPr txBox="1"/>
          <p:nvPr>
            <p:ph type="ctrTitle"/>
          </p:nvPr>
        </p:nvSpPr>
        <p:spPr>
          <a:xfrm>
            <a:off x="479417" y="742952"/>
            <a:ext cx="11240014" cy="19430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US" sz="3659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 Reliability Estimation Using Psychophysiological Behaviour: Electroencephalogram Based Brain Signal Analysis Approach</a:t>
            </a:r>
            <a:endParaRPr b="1" sz="3659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3" name="Google Shape;103;p1"/>
          <p:cNvCxnSpPr/>
          <p:nvPr/>
        </p:nvCxnSpPr>
        <p:spPr>
          <a:xfrm>
            <a:off x="482600" y="489854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4" name="Google Shape;104;p1"/>
          <p:cNvCxnSpPr/>
          <p:nvPr/>
        </p:nvCxnSpPr>
        <p:spPr>
          <a:xfrm>
            <a:off x="482600" y="2939140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5" name="Google Shape;105;p1"/>
          <p:cNvCxnSpPr/>
          <p:nvPr/>
        </p:nvCxnSpPr>
        <p:spPr>
          <a:xfrm>
            <a:off x="482600" y="6368138"/>
            <a:ext cx="11147071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" name="Google Shape;106;p1"/>
          <p:cNvSpPr txBox="1"/>
          <p:nvPr/>
        </p:nvSpPr>
        <p:spPr>
          <a:xfrm>
            <a:off x="4614929" y="3233133"/>
            <a:ext cx="3273380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Abhishek Topwal</a:t>
            </a:r>
            <a:b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(21CS60R01)</a:t>
            </a:r>
            <a:endParaRPr b="0" i="1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4249010" y="4560960"/>
            <a:ext cx="401123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 the guidance of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Prof. Debasis Samanta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331" y="5148867"/>
            <a:ext cx="985905" cy="108933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"/>
          <p:cNvSpPr txBox="1"/>
          <p:nvPr/>
        </p:nvSpPr>
        <p:spPr>
          <a:xfrm>
            <a:off x="4832430" y="5755994"/>
            <a:ext cx="29009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6"/>
          <p:cNvGrpSpPr/>
          <p:nvPr/>
        </p:nvGrpSpPr>
        <p:grpSpPr>
          <a:xfrm>
            <a:off x="598727" y="1135500"/>
            <a:ext cx="5222864" cy="3661450"/>
            <a:chOff x="598725" y="1135500"/>
            <a:chExt cx="7821000" cy="3661450"/>
          </a:xfrm>
        </p:grpSpPr>
        <p:sp>
          <p:nvSpPr>
            <p:cNvPr id="176" name="Google Shape;176;p16"/>
            <p:cNvSpPr txBox="1"/>
            <p:nvPr/>
          </p:nvSpPr>
          <p:spPr>
            <a:xfrm>
              <a:off x="598725" y="1135500"/>
              <a:ext cx="7716000" cy="155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US" sz="3600" u="none" cap="none" strike="noStrike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Electroencephalography (EEG)</a:t>
              </a:r>
              <a:br>
                <a:rPr b="1" i="0" lang="en-US" sz="3600" u="none" cap="none" strike="noStrike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6"/>
            <p:cNvSpPr txBox="1"/>
            <p:nvPr/>
          </p:nvSpPr>
          <p:spPr>
            <a:xfrm>
              <a:off x="598725" y="2349550"/>
              <a:ext cx="7821000" cy="24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501650" lvl="0" marL="57150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Char char="•"/>
              </a:pPr>
              <a:r>
                <a:rPr b="0" i="0" lang="en-US" sz="21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High Temporal Resolution</a:t>
              </a:r>
              <a:endPara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501650" lvl="0" marL="57150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Times New Roman"/>
                <a:buChar char="•"/>
              </a:pPr>
              <a:r>
                <a:rPr b="0" i="0" lang="en-US" sz="21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Provides Real Time data</a:t>
              </a:r>
              <a:endPara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501650" lvl="0" marL="57150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Times New Roman"/>
                <a:buChar char="•"/>
              </a:pPr>
              <a:r>
                <a:rPr b="0" i="0" lang="en-US" sz="21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Reflects Dynamic Nature of the subject</a:t>
              </a:r>
              <a:endPara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501650" lvl="0" marL="57150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Times New Roman"/>
                <a:buChar char="•"/>
              </a:pPr>
              <a:r>
                <a:rPr b="0" i="0" lang="en-US" sz="21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Safe and Portable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16"/>
          <p:cNvGrpSpPr/>
          <p:nvPr/>
        </p:nvGrpSpPr>
        <p:grpSpPr>
          <a:xfrm>
            <a:off x="6158950" y="1135509"/>
            <a:ext cx="5527755" cy="4078628"/>
            <a:chOff x="798524" y="1127878"/>
            <a:chExt cx="11196587" cy="4085164"/>
          </a:xfrm>
        </p:grpSpPr>
        <p:sp>
          <p:nvSpPr>
            <p:cNvPr id="179" name="Google Shape;179;p16"/>
            <p:cNvSpPr txBox="1"/>
            <p:nvPr/>
          </p:nvSpPr>
          <p:spPr>
            <a:xfrm>
              <a:off x="1159111" y="1127878"/>
              <a:ext cx="10836000" cy="147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1" i="0" lang="en-US" sz="2500" u="none" cap="none" strike="noStrik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Psychophysiological </a:t>
              </a:r>
              <a:r>
                <a:rPr b="1" lang="en-US" sz="2500">
                  <a:solidFill>
                    <a:schemeClr val="accent2"/>
                  </a:solidFill>
                </a:rPr>
                <a:t>Parameters</a:t>
              </a:r>
              <a:r>
                <a:rPr b="1" i="0" lang="en-US" sz="2500" u="none" cap="none" strike="noStrik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affecting Human Reliability</a:t>
              </a:r>
              <a:br>
                <a:rPr b="1" i="0" lang="en-US" sz="2500" u="none" cap="none" strike="noStrik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6"/>
            <p:cNvSpPr txBox="1"/>
            <p:nvPr/>
          </p:nvSpPr>
          <p:spPr>
            <a:xfrm>
              <a:off x="798524" y="2391842"/>
              <a:ext cx="10169700" cy="282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49250" lvl="0" marL="45720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Times New Roman"/>
                <a:buChar char="●"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Cognitive/Mental Workload</a:t>
              </a:r>
              <a:endPara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49250" lvl="0" marL="45720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Times New Roman"/>
                <a:buChar char="●"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Vigilance</a:t>
              </a:r>
              <a:endPara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49250" lvl="0" marL="45720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Times New Roman"/>
                <a:buChar char="●"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Working Memory</a:t>
              </a:r>
              <a:endPara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49250" lvl="0" marL="45720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Times New Roman"/>
                <a:buChar char="●"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Anxiety</a:t>
              </a:r>
              <a:endPara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49250" lvl="0" marL="45720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Times New Roman"/>
                <a:buChar char="●"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Fatigue</a:t>
              </a:r>
              <a:endParaRPr b="0" i="0" sz="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395a53ea84_0_84"/>
          <p:cNvSpPr txBox="1"/>
          <p:nvPr/>
        </p:nvSpPr>
        <p:spPr>
          <a:xfrm>
            <a:off x="1357650" y="1168875"/>
            <a:ext cx="9476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-US" sz="4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Performance Shaping Factors (PSFs)</a:t>
            </a:r>
            <a:endParaRPr b="1" i="0" sz="41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" name="Google Shape;186;g2395a53ea84_0_84"/>
          <p:cNvGrpSpPr/>
          <p:nvPr/>
        </p:nvGrpSpPr>
        <p:grpSpPr>
          <a:xfrm>
            <a:off x="3499375" y="1984575"/>
            <a:ext cx="3711000" cy="1890600"/>
            <a:chOff x="3499375" y="1984575"/>
            <a:chExt cx="3711000" cy="1890600"/>
          </a:xfrm>
        </p:grpSpPr>
        <p:cxnSp>
          <p:nvCxnSpPr>
            <p:cNvPr id="187" name="Google Shape;187;g2395a53ea84_0_84"/>
            <p:cNvCxnSpPr/>
            <p:nvPr/>
          </p:nvCxnSpPr>
          <p:spPr>
            <a:xfrm rot="5400000">
              <a:off x="3481825" y="2002125"/>
              <a:ext cx="1890600" cy="18555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8" name="Google Shape;188;g2395a53ea84_0_84"/>
            <p:cNvCxnSpPr/>
            <p:nvPr/>
          </p:nvCxnSpPr>
          <p:spPr>
            <a:xfrm flipH="1" rot="-5400000">
              <a:off x="5337325" y="2002125"/>
              <a:ext cx="1890600" cy="18555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9" name="Google Shape;189;g2395a53ea84_0_84"/>
          <p:cNvSpPr txBox="1"/>
          <p:nvPr/>
        </p:nvSpPr>
        <p:spPr>
          <a:xfrm>
            <a:off x="2207700" y="3875175"/>
            <a:ext cx="2689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US" sz="3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Mental</a:t>
            </a:r>
            <a:br>
              <a:rPr b="1" i="0" lang="en-US" sz="3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Workload</a:t>
            </a:r>
            <a:endParaRPr b="1" i="0" sz="3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2395a53ea84_0_84"/>
          <p:cNvSpPr txBox="1"/>
          <p:nvPr/>
        </p:nvSpPr>
        <p:spPr>
          <a:xfrm>
            <a:off x="6035700" y="3975425"/>
            <a:ext cx="268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US" sz="3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Anxiety</a:t>
            </a:r>
            <a:endParaRPr b="1" i="0" sz="3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g2395a53ea84_0_114"/>
          <p:cNvGrpSpPr/>
          <p:nvPr/>
        </p:nvGrpSpPr>
        <p:grpSpPr>
          <a:xfrm>
            <a:off x="458000" y="2471938"/>
            <a:ext cx="1561826" cy="2085037"/>
            <a:chOff x="458000" y="2471938"/>
            <a:chExt cx="1561826" cy="2085037"/>
          </a:xfrm>
        </p:grpSpPr>
        <p:pic>
          <p:nvPicPr>
            <p:cNvPr descr="Human Icon Vector Art, Icons, and Graphics for Free Download" id="196" name="Google Shape;196;g2395a53ea84_0_1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8000" y="2471938"/>
              <a:ext cx="1561826" cy="1561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g2395a53ea84_0_114"/>
            <p:cNvSpPr txBox="1"/>
            <p:nvPr/>
          </p:nvSpPr>
          <p:spPr>
            <a:xfrm>
              <a:off x="546063" y="4033775"/>
              <a:ext cx="1385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en-US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Subject</a:t>
              </a:r>
              <a:endParaRPr b="1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" name="Google Shape;198;g2395a53ea84_0_114"/>
          <p:cNvGrpSpPr/>
          <p:nvPr/>
        </p:nvGrpSpPr>
        <p:grpSpPr>
          <a:xfrm>
            <a:off x="2207700" y="2087350"/>
            <a:ext cx="2143125" cy="2469625"/>
            <a:chOff x="2642200" y="2087350"/>
            <a:chExt cx="2143125" cy="2469625"/>
          </a:xfrm>
        </p:grpSpPr>
        <p:pic>
          <p:nvPicPr>
            <p:cNvPr descr="Electroencephalogram Vector Art Stock Images | Depositphotos" id="199" name="Google Shape;199;g2395a53ea84_0_1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42200" y="2087350"/>
              <a:ext cx="2143125" cy="2143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g2395a53ea84_0_114"/>
            <p:cNvSpPr txBox="1"/>
            <p:nvPr/>
          </p:nvSpPr>
          <p:spPr>
            <a:xfrm>
              <a:off x="2885913" y="4064375"/>
              <a:ext cx="1655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EEG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g2395a53ea84_0_114"/>
          <p:cNvSpPr/>
          <p:nvPr/>
        </p:nvSpPr>
        <p:spPr>
          <a:xfrm>
            <a:off x="4598750" y="2558850"/>
            <a:ext cx="2571750" cy="152662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Mental Workload</a:t>
            </a:r>
            <a:b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b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Anxiety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2395a53ea84_0_114"/>
          <p:cNvSpPr/>
          <p:nvPr/>
        </p:nvSpPr>
        <p:spPr>
          <a:xfrm>
            <a:off x="7794700" y="2558850"/>
            <a:ext cx="1722800" cy="152662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PSPHERE</a:t>
            </a:r>
            <a:endParaRPr b="1" i="0" sz="25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2395a53ea84_0_114"/>
          <p:cNvSpPr/>
          <p:nvPr/>
        </p:nvSpPr>
        <p:spPr>
          <a:xfrm>
            <a:off x="9951175" y="2528925"/>
            <a:ext cx="1932900" cy="155655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83E"/>
                </a:solidFill>
                <a:latin typeface="Arial"/>
                <a:ea typeface="Arial"/>
                <a:cs typeface="Arial"/>
                <a:sym typeface="Arial"/>
              </a:rPr>
              <a:t>HUMAN</a:t>
            </a:r>
            <a:br>
              <a:rPr b="1" i="0" lang="en-US" sz="1800" u="none" cap="none" strike="noStrike">
                <a:solidFill>
                  <a:srgbClr val="00683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00" u="none" cap="none" strike="noStrike">
                <a:solidFill>
                  <a:srgbClr val="00683E"/>
                </a:solidFill>
                <a:latin typeface="Arial"/>
                <a:ea typeface="Arial"/>
                <a:cs typeface="Arial"/>
                <a:sym typeface="Arial"/>
              </a:rPr>
              <a:t>ERROR</a:t>
            </a:r>
            <a:br>
              <a:rPr b="1" i="0" lang="en-US" sz="1800" u="none" cap="none" strike="noStrike">
                <a:solidFill>
                  <a:srgbClr val="00683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00" u="none" cap="none" strike="noStrike">
                <a:solidFill>
                  <a:srgbClr val="00683E"/>
                </a:solidFill>
                <a:latin typeface="Arial"/>
                <a:ea typeface="Arial"/>
                <a:cs typeface="Arial"/>
                <a:sym typeface="Arial"/>
              </a:rPr>
              <a:t>PROBABILITY</a:t>
            </a:r>
            <a:endParaRPr b="1" i="0" sz="1800" u="none" cap="none" strike="noStrike">
              <a:solidFill>
                <a:srgbClr val="00683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95a53ea84_0_111"/>
          <p:cNvSpPr txBox="1"/>
          <p:nvPr/>
        </p:nvSpPr>
        <p:spPr>
          <a:xfrm>
            <a:off x="2108225" y="1837025"/>
            <a:ext cx="73008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</a:pPr>
            <a:r>
              <a:rPr b="1" i="0" lang="en-US" sz="7100" u="none" cap="none" strike="noStrike">
                <a:solidFill>
                  <a:srgbClr val="794D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b="1" i="0" sz="7100" u="none" cap="none" strike="noStrike">
              <a:solidFill>
                <a:srgbClr val="794D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Objectives - Free business and finance icons" id="209" name="Google Shape;209;g2395a53ea84_0_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1000" y="1783013"/>
            <a:ext cx="1385425" cy="13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395a53ea84_0_132"/>
          <p:cNvSpPr/>
          <p:nvPr/>
        </p:nvSpPr>
        <p:spPr>
          <a:xfrm>
            <a:off x="129150" y="563675"/>
            <a:ext cx="3887000" cy="5660200"/>
          </a:xfrm>
          <a:prstGeom prst="flowChartProcess">
            <a:avLst/>
          </a:prstGeom>
          <a:solidFill>
            <a:schemeClr val="lt2"/>
          </a:solidFill>
          <a:ln cap="flat" cmpd="sng" w="38100">
            <a:solidFill>
              <a:srgbClr val="5B0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9260000" dist="38100">
              <a:srgbClr val="000000">
                <a:alpha val="80000"/>
              </a:srgbClr>
            </a:outerShdw>
            <a:reflection blurRad="0" dir="5400000" dist="38100" endA="0" endPos="10000" fadeDir="5400012" kx="0" rotWithShape="0" algn="bl" stA="23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-US" sz="3100" u="none" cap="none" strike="noStrike">
                <a:solidFill>
                  <a:srgbClr val="674EA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 Identification</a:t>
            </a:r>
            <a:br>
              <a:rPr b="1" i="0" lang="en-US" sz="3100" u="none" cap="none" strike="noStrike">
                <a:solidFill>
                  <a:srgbClr val="674EA7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500" u="none" cap="none" strike="noStrike">
              <a:solidFill>
                <a:srgbClr val="674EA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Evoke various levels of Mental Workload and Anxiety in the subject.</a:t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Subject must handle and respond to multiple attributes.</a:t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Difficulty of tasks can be moderated.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2395a53ea84_0_132"/>
          <p:cNvSpPr/>
          <p:nvPr/>
        </p:nvSpPr>
        <p:spPr>
          <a:xfrm>
            <a:off x="4203775" y="563675"/>
            <a:ext cx="3887000" cy="5660200"/>
          </a:xfrm>
          <a:prstGeom prst="flowChartProcess">
            <a:avLst/>
          </a:prstGeom>
          <a:solidFill>
            <a:schemeClr val="lt2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9260000" dist="38100">
              <a:srgbClr val="000000">
                <a:alpha val="80000"/>
              </a:srgbClr>
            </a:outerShdw>
            <a:reflection blurRad="0" dir="5400000" dist="38100" endA="0" endPos="10000" fadeDir="5400012" kx="0" rotWithShape="0" algn="bl" stA="23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-US" sz="3100" u="none" cap="none" strike="noStrike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Psychophysiological Parameters Estimation</a:t>
            </a:r>
            <a:br>
              <a:rPr b="1" i="0" lang="en-US" sz="3100" u="none" cap="none" strike="noStrike">
                <a:solidFill>
                  <a:srgbClr val="674EA7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1" i="0" lang="en-US" sz="3100" u="none" cap="none" strike="noStrike">
                <a:solidFill>
                  <a:srgbClr val="674EA7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500" u="none" cap="none" strike="noStrike">
              <a:solidFill>
                <a:srgbClr val="674EA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Collection and Preprocessing of Data.</a:t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 the feature vector.</a:t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Classify into different levels of Mental Workload and Anxiety.</a:t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g2395a53ea84_0_132"/>
          <p:cNvSpPr/>
          <p:nvPr/>
        </p:nvSpPr>
        <p:spPr>
          <a:xfrm>
            <a:off x="8207950" y="563675"/>
            <a:ext cx="3887000" cy="5660200"/>
          </a:xfrm>
          <a:prstGeom prst="flowChartProcess">
            <a:avLst/>
          </a:prstGeom>
          <a:solidFill>
            <a:schemeClr val="lt2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9260000" dist="38100">
              <a:srgbClr val="000000">
                <a:alpha val="80000"/>
              </a:srgbClr>
            </a:outerShdw>
            <a:reflection blurRad="0" dir="5400000" dist="38100" endA="0" endPos="10000" fadeDir="5400012" kx="0" rotWithShape="0" algn="bl" stA="23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-US" sz="3100" u="none" cap="none" strike="noStrike">
                <a:solidFill>
                  <a:srgbClr val="741B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 Error Probability (HEP) estimation</a:t>
            </a:r>
            <a:br>
              <a:rPr b="1" i="0" lang="en-US" sz="3100" u="none" cap="none" strike="noStrike">
                <a:solidFill>
                  <a:srgbClr val="674EA7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1" i="0" lang="en-US" sz="3100" u="none" cap="none" strike="noStrike">
                <a:solidFill>
                  <a:srgbClr val="674EA7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500" u="none" cap="none" strike="noStrike">
              <a:solidFill>
                <a:srgbClr val="674EA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the transition and state probability matrices.</a:t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 multipliers for the considered PSFs.</a:t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 HEP values using the Multipliers.</a:t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395a53ea84_0_238"/>
          <p:cNvSpPr txBox="1"/>
          <p:nvPr/>
        </p:nvSpPr>
        <p:spPr>
          <a:xfrm>
            <a:off x="1338725" y="1862975"/>
            <a:ext cx="83025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en-US" sz="6500" u="none" cap="none" strike="noStrike">
                <a:solidFill>
                  <a:srgbClr val="2900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b="1" i="0" sz="6500" u="none" cap="none" strike="noStrike">
              <a:solidFill>
                <a:srgbClr val="2900A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Methodology Icons - Free SVG &amp; PNG Methodology Images - Noun Project" id="222" name="Google Shape;222;g2395a53ea84_0_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6900" y="150312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95a53ea84_0_244"/>
          <p:cNvSpPr txBox="1"/>
          <p:nvPr/>
        </p:nvSpPr>
        <p:spPr>
          <a:xfrm>
            <a:off x="471100" y="779375"/>
            <a:ext cx="686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683E"/>
                </a:solidFill>
                <a:latin typeface="Arial"/>
                <a:ea typeface="Arial"/>
                <a:cs typeface="Arial"/>
                <a:sym typeface="Arial"/>
              </a:rPr>
              <a:t>PROBLEMS ADDRESSED</a:t>
            </a:r>
            <a:endParaRPr b="1" i="0" sz="4000" u="none" cap="none" strike="noStrike">
              <a:solidFill>
                <a:srgbClr val="0068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2395a53ea84_0_244"/>
          <p:cNvSpPr txBox="1"/>
          <p:nvPr/>
        </p:nvSpPr>
        <p:spPr>
          <a:xfrm>
            <a:off x="587150" y="2008075"/>
            <a:ext cx="1092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AutoNum type="arabicPeriod"/>
            </a:pPr>
            <a:r>
              <a:rPr b="1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Eliciting emotions</a:t>
            </a:r>
            <a:endParaRPr b="1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2395a53ea84_0_244"/>
          <p:cNvSpPr txBox="1"/>
          <p:nvPr/>
        </p:nvSpPr>
        <p:spPr>
          <a:xfrm>
            <a:off x="587150" y="3170675"/>
            <a:ext cx="10827300" cy="6001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000000"/>
                </a:solidFill>
                <a:highlight>
                  <a:schemeClr val="lt2"/>
                </a:highlight>
                <a:latin typeface="Arial"/>
                <a:ea typeface="Arial"/>
                <a:cs typeface="Arial"/>
                <a:sym typeface="Arial"/>
              </a:rPr>
              <a:t>2. Psychophysiological parameters</a:t>
            </a:r>
            <a:endParaRPr b="1" i="0" sz="2700" u="none" cap="none" strike="noStrike">
              <a:solidFill>
                <a:srgbClr val="000000"/>
              </a:solidFill>
              <a:highlight>
                <a:schemeClr val="lt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2395a53ea84_0_244"/>
          <p:cNvSpPr txBox="1"/>
          <p:nvPr/>
        </p:nvSpPr>
        <p:spPr>
          <a:xfrm>
            <a:off x="587150" y="4333109"/>
            <a:ext cx="8725200" cy="6001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PSFs multipliers</a:t>
            </a:r>
            <a:endParaRPr b="1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395a53ea84_0_256"/>
          <p:cNvSpPr txBox="1"/>
          <p:nvPr/>
        </p:nvSpPr>
        <p:spPr>
          <a:xfrm>
            <a:off x="1127350" y="2520900"/>
            <a:ext cx="94533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1" i="0" lang="en-US" sz="53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EXPERIMENT</a:t>
            </a:r>
            <a:br>
              <a:rPr b="1" i="0" lang="en-US" sz="53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53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1" i="0" sz="53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xperimental Design Icon - Download in Doodle Style" id="236" name="Google Shape;236;g2395a53ea84_0_2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2225" y="220980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g2395a53ea84_0_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9413" y="1012025"/>
            <a:ext cx="9613176" cy="52367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2395a53ea84_0_266"/>
          <p:cNvSpPr/>
          <p:nvPr/>
        </p:nvSpPr>
        <p:spPr>
          <a:xfrm>
            <a:off x="2604977" y="258350"/>
            <a:ext cx="6632311" cy="58717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 ATTRIBUTE TASK BATTERY</a:t>
            </a:r>
            <a:endParaRPr b="1" i="0" sz="2500" u="none" cap="none" strike="noStrike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395a53ea84_0_397"/>
          <p:cNvSpPr txBox="1"/>
          <p:nvPr/>
        </p:nvSpPr>
        <p:spPr>
          <a:xfrm>
            <a:off x="3264900" y="881675"/>
            <a:ext cx="5662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1" i="0" lang="en-US" sz="51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Scenario Settings</a:t>
            </a:r>
            <a:endParaRPr b="1" i="0" sz="51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g2395a53ea84_0_3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3553" y="1973350"/>
            <a:ext cx="4164875" cy="38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/>
          <p:nvPr/>
        </p:nvSpPr>
        <p:spPr>
          <a:xfrm>
            <a:off x="657359" y="633759"/>
            <a:ext cx="10571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2900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CONTENTS: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657350" y="1586550"/>
            <a:ext cx="88923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b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b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b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EEG Based Experiment</a:t>
            </a:r>
            <a:b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and Conclusions</a:t>
            </a:r>
            <a:b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395a53ea84_0_416"/>
          <p:cNvSpPr txBox="1"/>
          <p:nvPr/>
        </p:nvSpPr>
        <p:spPr>
          <a:xfrm>
            <a:off x="1596300" y="1493875"/>
            <a:ext cx="89994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1" i="0" lang="en-US" sz="5800" u="none" cap="none" strike="noStrike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Along what</a:t>
            </a:r>
            <a:endParaRPr b="1" i="0" sz="5800" u="none" cap="none" strike="noStrike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1" i="0" lang="en-US" sz="5800" u="none" cap="none" strike="noStrike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points to build </a:t>
            </a:r>
            <a:endParaRPr b="1" i="0" sz="5800" u="none" cap="none" strike="noStrike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1" i="0" lang="en-US" sz="5800" u="none" cap="none" strike="noStrike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Scenario files?</a:t>
            </a:r>
            <a:endParaRPr b="1" i="0" sz="5800" u="none" cap="none" strike="noStrike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g2395a53ea84_0_4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068025"/>
            <a:ext cx="11887202" cy="49234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g2395a53ea84_0_425"/>
          <p:cNvCxnSpPr/>
          <p:nvPr/>
        </p:nvCxnSpPr>
        <p:spPr>
          <a:xfrm>
            <a:off x="8252500" y="3674475"/>
            <a:ext cx="3204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0" name="Google Shape;260;g2395a53ea84_0_425"/>
          <p:cNvCxnSpPr/>
          <p:nvPr/>
        </p:nvCxnSpPr>
        <p:spPr>
          <a:xfrm>
            <a:off x="614425" y="4011800"/>
            <a:ext cx="7891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1" name="Google Shape;261;g2395a53ea84_0_425"/>
          <p:cNvCxnSpPr/>
          <p:nvPr/>
        </p:nvCxnSpPr>
        <p:spPr>
          <a:xfrm>
            <a:off x="1807125" y="4650300"/>
            <a:ext cx="9927000" cy="24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2" name="Google Shape;262;g2395a53ea84_0_425"/>
          <p:cNvCxnSpPr/>
          <p:nvPr/>
        </p:nvCxnSpPr>
        <p:spPr>
          <a:xfrm flipH="1" rot="10800000">
            <a:off x="602375" y="4951550"/>
            <a:ext cx="2180700" cy="12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3" name="Google Shape;263;g2395a53ea84_0_425"/>
          <p:cNvCxnSpPr/>
          <p:nvPr/>
        </p:nvCxnSpPr>
        <p:spPr>
          <a:xfrm>
            <a:off x="4758725" y="5288825"/>
            <a:ext cx="7011600" cy="4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4" name="Google Shape;264;g2395a53ea84_0_425"/>
          <p:cNvCxnSpPr/>
          <p:nvPr/>
        </p:nvCxnSpPr>
        <p:spPr>
          <a:xfrm flipH="1" rot="10800000">
            <a:off x="638525" y="5590150"/>
            <a:ext cx="5638200" cy="36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5" name="Google Shape;265;g2395a53ea84_0_425"/>
          <p:cNvSpPr txBox="1"/>
          <p:nvPr/>
        </p:nvSpPr>
        <p:spPr>
          <a:xfrm>
            <a:off x="337325" y="6421275"/>
            <a:ext cx="97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Screenshot taken from:[2]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0" name="Google Shape;270;g23a93f1b969_0_0"/>
          <p:cNvGraphicFramePr/>
          <p:nvPr/>
        </p:nvGraphicFramePr>
        <p:xfrm>
          <a:off x="952500" y="658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{7748391B-B285-4403-9795-FF7C35C43C68}</a:tableStyleId>
              </a:tblPr>
              <a:tblGrid>
                <a:gridCol w="3429000"/>
                <a:gridCol w="3429000"/>
                <a:gridCol w="3429000"/>
              </a:tblGrid>
              <a:tr h="396225"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300">
                          <a:solidFill>
                            <a:schemeClr val="accent2"/>
                          </a:solidFill>
                        </a:rPr>
                        <a:t>Mental Workload</a:t>
                      </a:r>
                      <a:endParaRPr b="1" sz="33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/>
                        <a:t>Level</a:t>
                      </a:r>
                      <a:endParaRPr b="1" sz="23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/>
                        <a:t>Defintion</a:t>
                      </a:r>
                      <a:endParaRPr b="1" sz="23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/>
                        <a:t>Low</a:t>
                      </a:r>
                      <a:endParaRPr b="1" sz="2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Times New Roman"/>
                        <a:buChar char="●"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 automation and monitoring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Times New Roman"/>
                        <a:buChar char="●"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Less Effort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Times New Roman"/>
                        <a:buChar char="●"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Minimum Difficulty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/>
                        <a:t>Medium</a:t>
                      </a:r>
                      <a:endParaRPr b="1" sz="2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US" sz="1600"/>
                        <a:t>Optimum Performance</a:t>
                      </a:r>
                      <a:endParaRPr sz="1600"/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US" sz="1600"/>
                        <a:t>Less Error</a:t>
                      </a:r>
                      <a:endParaRPr sz="16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/>
                        <a:t>High</a:t>
                      </a:r>
                      <a:endParaRPr b="1" sz="21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US" sz="1600"/>
                        <a:t>Excessive Task Demands</a:t>
                      </a:r>
                      <a:endParaRPr sz="1600"/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US" sz="1600"/>
                        <a:t>More Errors</a:t>
                      </a:r>
                      <a:endParaRPr sz="16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71" name="Google Shape;271;g23a93f1b969_0_0"/>
          <p:cNvGraphicFramePr/>
          <p:nvPr/>
        </p:nvGraphicFramePr>
        <p:xfrm>
          <a:off x="952500" y="378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{7748391B-B285-4403-9795-FF7C35C43C68}</a:tableStyleId>
              </a:tblPr>
              <a:tblGrid>
                <a:gridCol w="3429000"/>
                <a:gridCol w="3429000"/>
                <a:gridCol w="3429000"/>
              </a:tblGrid>
              <a:tr h="396225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300">
                          <a:solidFill>
                            <a:srgbClr val="4A86E8"/>
                          </a:solidFill>
                        </a:rPr>
                        <a:t>Anxiety</a:t>
                      </a:r>
                      <a:endParaRPr b="1" sz="3300">
                        <a:solidFill>
                          <a:srgbClr val="4A86E8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/>
                        <a:t>Level</a:t>
                      </a:r>
                      <a:endParaRPr b="1" sz="23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/>
                        <a:t>Defintion</a:t>
                      </a:r>
                      <a:endParaRPr b="1" sz="23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/>
                        <a:t>Low</a:t>
                      </a:r>
                      <a:endParaRPr b="1" sz="2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Times New Roman"/>
                        <a:buChar char="●"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Well aroused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Times New Roman"/>
                        <a:buChar char="●"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errors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/>
                        <a:t>High</a:t>
                      </a:r>
                      <a:endParaRPr b="1" sz="2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Times New Roman"/>
                        <a:buChar char="●"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Nervous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Times New Roman"/>
                        <a:buChar char="●"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Indecisive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Times New Roman"/>
                        <a:buChar char="●"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More Errors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g2395a53ea84_0_450"/>
          <p:cNvGrpSpPr/>
          <p:nvPr/>
        </p:nvGrpSpPr>
        <p:grpSpPr>
          <a:xfrm>
            <a:off x="1423725" y="2724050"/>
            <a:ext cx="9438600" cy="2379650"/>
            <a:chOff x="1505925" y="915600"/>
            <a:chExt cx="9438600" cy="2379650"/>
          </a:xfrm>
        </p:grpSpPr>
        <p:sp>
          <p:nvSpPr>
            <p:cNvPr id="277" name="Google Shape;277;g2395a53ea84_0_450"/>
            <p:cNvSpPr txBox="1"/>
            <p:nvPr/>
          </p:nvSpPr>
          <p:spPr>
            <a:xfrm>
              <a:off x="1505925" y="915600"/>
              <a:ext cx="8287800" cy="8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100"/>
                <a:buFont typeface="Arial"/>
                <a:buNone/>
              </a:pPr>
              <a:r>
                <a:rPr b="1" i="0" lang="en-US" sz="4100" u="none" cap="none" strike="noStrike">
                  <a:solidFill>
                    <a:srgbClr val="4A86E8"/>
                  </a:solidFill>
                  <a:latin typeface="Arial"/>
                  <a:ea typeface="Arial"/>
                  <a:cs typeface="Arial"/>
                  <a:sym typeface="Arial"/>
                </a:rPr>
                <a:t>Objectives of Pilot Study</a:t>
              </a:r>
              <a:endParaRPr b="1" i="0" sz="41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2395a53ea84_0_450"/>
            <p:cNvSpPr txBox="1"/>
            <p:nvPr/>
          </p:nvSpPr>
          <p:spPr>
            <a:xfrm>
              <a:off x="1505925" y="2217950"/>
              <a:ext cx="94386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4127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Char char="●"/>
              </a:pPr>
              <a:r>
                <a:rPr b="1" i="0" lang="en-US" sz="2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 build the ground truth/label for the scenario settings.</a:t>
              </a:r>
              <a:endParaRPr b="1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g2395a53ea84_0_450"/>
          <p:cNvSpPr txBox="1"/>
          <p:nvPr/>
        </p:nvSpPr>
        <p:spPr>
          <a:xfrm>
            <a:off x="2354125" y="853850"/>
            <a:ext cx="7342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0068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PILOT STUDY</a:t>
            </a:r>
            <a:endParaRPr b="1" i="0" sz="8000" u="none" cap="none" strike="noStrike">
              <a:solidFill>
                <a:srgbClr val="00683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23a761e7532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250" y="895350"/>
            <a:ext cx="5257376" cy="14237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5" name="Google Shape;285;g23a761e7532_0_30"/>
          <p:cNvGrpSpPr/>
          <p:nvPr/>
        </p:nvGrpSpPr>
        <p:grpSpPr>
          <a:xfrm>
            <a:off x="6493950" y="575425"/>
            <a:ext cx="4732500" cy="5686951"/>
            <a:chOff x="6493950" y="575425"/>
            <a:chExt cx="4732500" cy="5686951"/>
          </a:xfrm>
        </p:grpSpPr>
        <p:pic>
          <p:nvPicPr>
            <p:cNvPr id="286" name="Google Shape;286;g23a761e7532_0_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36575" y="895350"/>
              <a:ext cx="4647257" cy="5367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Google Shape;287;g23a761e7532_0_30"/>
            <p:cNvSpPr txBox="1"/>
            <p:nvPr/>
          </p:nvSpPr>
          <p:spPr>
            <a:xfrm>
              <a:off x="6493950" y="575425"/>
              <a:ext cx="473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Subjective Anxiety Questionnaire</a:t>
              </a:r>
              <a:endPara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g23a761e7532_0_30"/>
          <p:cNvGrpSpPr/>
          <p:nvPr/>
        </p:nvGrpSpPr>
        <p:grpSpPr>
          <a:xfrm>
            <a:off x="1322400" y="2912300"/>
            <a:ext cx="2658600" cy="3097350"/>
            <a:chOff x="1322400" y="2912300"/>
            <a:chExt cx="2658600" cy="3097350"/>
          </a:xfrm>
        </p:grpSpPr>
        <p:pic>
          <p:nvPicPr>
            <p:cNvPr descr="Heart Rate (Pulse) Sensor – Future Electronics Egypt" id="289" name="Google Shape;289;g23a761e7532_0_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22400" y="3848025"/>
              <a:ext cx="2658525" cy="2161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g23a761e7532_0_30"/>
            <p:cNvSpPr txBox="1"/>
            <p:nvPr/>
          </p:nvSpPr>
          <p:spPr>
            <a:xfrm>
              <a:off x="1322400" y="2912300"/>
              <a:ext cx="2658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683E"/>
                  </a:solidFill>
                  <a:latin typeface="Arial"/>
                  <a:ea typeface="Arial"/>
                  <a:cs typeface="Arial"/>
                  <a:sym typeface="Arial"/>
                </a:rPr>
                <a:t>Pulse Sensor to measure BPM</a:t>
              </a:r>
              <a:endParaRPr b="1" i="0" sz="1400" u="none" cap="none" strike="noStrike">
                <a:solidFill>
                  <a:srgbClr val="00683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395a53ea84_0_517"/>
          <p:cNvSpPr txBox="1"/>
          <p:nvPr/>
        </p:nvSpPr>
        <p:spPr>
          <a:xfrm>
            <a:off x="3119100" y="857250"/>
            <a:ext cx="513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Pilot Study Session</a:t>
            </a:r>
            <a:endParaRPr b="1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Boy Icon | Line Iconpack | IconsMind" id="296" name="Google Shape;296;g2395a53ea84_0_5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400" y="2812487"/>
            <a:ext cx="1233025" cy="12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2395a53ea84_0_517"/>
          <p:cNvSpPr/>
          <p:nvPr/>
        </p:nvSpPr>
        <p:spPr>
          <a:xfrm>
            <a:off x="1585325" y="2906438"/>
            <a:ext cx="1373950" cy="104512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Collect Basic Data and Assign a 5-digit ID</a:t>
            </a:r>
            <a:endParaRPr b="1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2395a53ea84_0_517"/>
          <p:cNvSpPr/>
          <p:nvPr/>
        </p:nvSpPr>
        <p:spPr>
          <a:xfrm>
            <a:off x="3194175" y="2906425"/>
            <a:ext cx="1373950" cy="104512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Demo Session of OpenMATB</a:t>
            </a:r>
            <a:endParaRPr b="1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2395a53ea84_0_517"/>
          <p:cNvSpPr/>
          <p:nvPr/>
        </p:nvSpPr>
        <p:spPr>
          <a:xfrm>
            <a:off x="6551875" y="2906425"/>
            <a:ext cx="1480038" cy="104512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Questionnaire</a:t>
            </a:r>
            <a:endParaRPr b="1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2395a53ea84_0_517"/>
          <p:cNvSpPr/>
          <p:nvPr/>
        </p:nvSpPr>
        <p:spPr>
          <a:xfrm>
            <a:off x="9852825" y="2906425"/>
            <a:ext cx="1550000" cy="104512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Questionnaire</a:t>
            </a:r>
            <a:endParaRPr b="0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1" name="Google Shape;301;g2395a53ea84_0_517"/>
          <p:cNvGrpSpPr/>
          <p:nvPr/>
        </p:nvGrpSpPr>
        <p:grpSpPr>
          <a:xfrm>
            <a:off x="4803025" y="2906425"/>
            <a:ext cx="1374000" cy="1639100"/>
            <a:chOff x="4803025" y="2906425"/>
            <a:chExt cx="1374000" cy="1639100"/>
          </a:xfrm>
        </p:grpSpPr>
        <p:sp>
          <p:nvSpPr>
            <p:cNvPr id="302" name="Google Shape;302;g2395a53ea84_0_517"/>
            <p:cNvSpPr/>
            <p:nvPr/>
          </p:nvSpPr>
          <p:spPr>
            <a:xfrm>
              <a:off x="4803025" y="2906425"/>
              <a:ext cx="1373950" cy="1045125"/>
            </a:xfrm>
            <a:prstGeom prst="flowChart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4A86E8"/>
                  </a:solidFill>
                  <a:latin typeface="Arial"/>
                  <a:ea typeface="Arial"/>
                  <a:cs typeface="Arial"/>
                  <a:sym typeface="Arial"/>
                </a:rPr>
                <a:t>Session 1</a:t>
              </a:r>
              <a:endParaRPr b="1" i="0" sz="18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2395a53ea84_0_517"/>
            <p:cNvSpPr txBox="1"/>
            <p:nvPr/>
          </p:nvSpPr>
          <p:spPr>
            <a:xfrm>
              <a:off x="4803025" y="4145325"/>
              <a:ext cx="1374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 Minutes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" name="Google Shape;304;g2395a53ea84_0_517"/>
          <p:cNvGrpSpPr/>
          <p:nvPr/>
        </p:nvGrpSpPr>
        <p:grpSpPr>
          <a:xfrm>
            <a:off x="8255375" y="2906425"/>
            <a:ext cx="1374000" cy="1639100"/>
            <a:chOff x="8255375" y="2906425"/>
            <a:chExt cx="1374000" cy="1639100"/>
          </a:xfrm>
        </p:grpSpPr>
        <p:sp>
          <p:nvSpPr>
            <p:cNvPr id="305" name="Google Shape;305;g2395a53ea84_0_517"/>
            <p:cNvSpPr/>
            <p:nvPr/>
          </p:nvSpPr>
          <p:spPr>
            <a:xfrm>
              <a:off x="8255400" y="2906425"/>
              <a:ext cx="1373950" cy="1045125"/>
            </a:xfrm>
            <a:prstGeom prst="flowChart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4A86E8"/>
                  </a:solidFill>
                  <a:latin typeface="Arial"/>
                  <a:ea typeface="Arial"/>
                  <a:cs typeface="Arial"/>
                  <a:sym typeface="Arial"/>
                </a:rPr>
                <a:t>Session 2</a:t>
              </a:r>
              <a:endParaRPr b="1" i="0" sz="18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g2395a53ea84_0_517"/>
            <p:cNvSpPr txBox="1"/>
            <p:nvPr/>
          </p:nvSpPr>
          <p:spPr>
            <a:xfrm>
              <a:off x="8255375" y="4145325"/>
              <a:ext cx="1374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 Minutes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g2395a53ea84_0_5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3325" y="660500"/>
            <a:ext cx="6353175" cy="50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g2395a53ea84_0_5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6987" y="685225"/>
            <a:ext cx="6778025" cy="54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g2395a53ea84_0_5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8575" y="711301"/>
            <a:ext cx="6618076" cy="54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g2395a53ea84_0_5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0" y="2442300"/>
            <a:ext cx="5486400" cy="18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4"/>
          <p:cNvGrpSpPr/>
          <p:nvPr/>
        </p:nvGrpSpPr>
        <p:grpSpPr>
          <a:xfrm>
            <a:off x="465497" y="3163190"/>
            <a:ext cx="10971303" cy="3694810"/>
            <a:chOff x="465497" y="3163190"/>
            <a:chExt cx="10971303" cy="3694810"/>
          </a:xfrm>
        </p:grpSpPr>
        <p:sp>
          <p:nvSpPr>
            <p:cNvPr id="121" name="Google Shape;121;p4"/>
            <p:cNvSpPr txBox="1"/>
            <p:nvPr/>
          </p:nvSpPr>
          <p:spPr>
            <a:xfrm>
              <a:off x="465497" y="3163190"/>
              <a:ext cx="10971300" cy="21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b="0" i="0" lang="en-US" sz="4400" u="none" cap="none" strike="noStrike">
                  <a:solidFill>
                    <a:srgbClr val="4A86E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Reliability of an </a:t>
              </a:r>
              <a:r>
                <a:rPr b="1" i="0" lang="en-US" sz="4400" u="none" cap="none" strike="noStrike">
                  <a:solidFill>
                    <a:srgbClr val="4A86E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item</a:t>
              </a:r>
              <a:r>
                <a:rPr b="0" i="0" lang="en-US" sz="4400" u="none" cap="none" strike="noStrike">
                  <a:solidFill>
                    <a:srgbClr val="4A86E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is the probability that the item will perform its required function under given conditions for a reference time interval.</a:t>
              </a:r>
              <a:endParaRPr b="0" i="0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"/>
            <p:cNvSpPr txBox="1"/>
            <p:nvPr/>
          </p:nvSpPr>
          <p:spPr>
            <a:xfrm>
              <a:off x="465500" y="6488700"/>
              <a:ext cx="10971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</a:rPr>
                <a:t>definition from:[1]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3" name="Google Shape;123;p4"/>
          <p:cNvCxnSpPr/>
          <p:nvPr/>
        </p:nvCxnSpPr>
        <p:spPr>
          <a:xfrm>
            <a:off x="11493661" y="6714279"/>
            <a:ext cx="422475" cy="771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4" name="Google Shape;124;p4"/>
          <p:cNvSpPr txBox="1"/>
          <p:nvPr/>
        </p:nvSpPr>
        <p:spPr>
          <a:xfrm>
            <a:off x="0" y="1444425"/>
            <a:ext cx="112617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  is HUMAN RELIABILITY</a:t>
            </a:r>
            <a:r>
              <a:rPr b="1" i="0" lang="en-US" sz="47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b="1" i="0" sz="5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395a53ea84_0_481"/>
          <p:cNvSpPr txBox="1"/>
          <p:nvPr/>
        </p:nvSpPr>
        <p:spPr>
          <a:xfrm>
            <a:off x="1550100" y="1949375"/>
            <a:ext cx="9112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Mental Workload and Anxiety Estimation</a:t>
            </a:r>
            <a:endParaRPr b="1" i="0" sz="56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395a53ea84_0_492"/>
          <p:cNvSpPr/>
          <p:nvPr/>
        </p:nvSpPr>
        <p:spPr>
          <a:xfrm>
            <a:off x="3804800" y="822025"/>
            <a:ext cx="3781275" cy="1221300"/>
          </a:xfrm>
          <a:prstGeom prst="flowChartProcess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US" sz="2900" u="none" cap="none" strike="noStrike">
                <a:solidFill>
                  <a:srgbClr val="00683E"/>
                </a:solidFill>
                <a:latin typeface="Arial"/>
                <a:ea typeface="Arial"/>
                <a:cs typeface="Arial"/>
                <a:sym typeface="Arial"/>
              </a:rPr>
              <a:t>Collect EEG Data</a:t>
            </a:r>
            <a:endParaRPr b="1" i="0" sz="2900" u="none" cap="none" strike="noStrike">
              <a:solidFill>
                <a:srgbClr val="0068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2395a53ea84_0_492"/>
          <p:cNvSpPr/>
          <p:nvPr/>
        </p:nvSpPr>
        <p:spPr>
          <a:xfrm>
            <a:off x="3804800" y="4450375"/>
            <a:ext cx="3781275" cy="1221300"/>
          </a:xfrm>
          <a:prstGeom prst="flowChartProcess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Construct a Feature Vector w.r.t the paramter </a:t>
            </a:r>
            <a:endParaRPr b="1" i="0" sz="2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2395a53ea84_0_492"/>
          <p:cNvSpPr/>
          <p:nvPr/>
        </p:nvSpPr>
        <p:spPr>
          <a:xfrm>
            <a:off x="3804800" y="2636200"/>
            <a:ext cx="3781275" cy="1221300"/>
          </a:xfrm>
          <a:prstGeom prst="flowChartProcess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Preprocess Data</a:t>
            </a:r>
            <a:endParaRPr b="1" i="0" sz="3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2395a53ea84_0_492"/>
          <p:cNvSpPr/>
          <p:nvPr/>
        </p:nvSpPr>
        <p:spPr>
          <a:xfrm>
            <a:off x="5572145" y="2043325"/>
            <a:ext cx="246600" cy="59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2395a53ea84_0_492"/>
          <p:cNvSpPr/>
          <p:nvPr/>
        </p:nvSpPr>
        <p:spPr>
          <a:xfrm>
            <a:off x="5572145" y="3857500"/>
            <a:ext cx="246600" cy="59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g2395a53ea84_0_500"/>
          <p:cNvPicPr preferRelativeResize="0"/>
          <p:nvPr/>
        </p:nvPicPr>
        <p:blipFill rotWithShape="1">
          <a:blip r:embed="rId3">
            <a:alphaModFix/>
          </a:blip>
          <a:srcRect b="8709" l="0" r="1184" t="0"/>
          <a:stretch/>
        </p:blipFill>
        <p:spPr>
          <a:xfrm>
            <a:off x="1703926" y="629701"/>
            <a:ext cx="8784126" cy="5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2395a53ea84_0_500"/>
          <p:cNvSpPr txBox="1"/>
          <p:nvPr/>
        </p:nvSpPr>
        <p:spPr>
          <a:xfrm>
            <a:off x="4434288" y="5848100"/>
            <a:ext cx="332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Time Domain Features</a:t>
            </a:r>
            <a:endParaRPr b="1" sz="2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g2395a53ea84_0_504"/>
          <p:cNvPicPr preferRelativeResize="0"/>
          <p:nvPr/>
        </p:nvPicPr>
        <p:blipFill rotWithShape="1">
          <a:blip r:embed="rId3">
            <a:alphaModFix/>
          </a:blip>
          <a:srcRect b="8220" l="0" r="832" t="3674"/>
          <a:stretch/>
        </p:blipFill>
        <p:spPr>
          <a:xfrm>
            <a:off x="1885938" y="610625"/>
            <a:ext cx="8420124" cy="51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2395a53ea84_0_504"/>
          <p:cNvSpPr txBox="1"/>
          <p:nvPr/>
        </p:nvSpPr>
        <p:spPr>
          <a:xfrm>
            <a:off x="4807797" y="5859825"/>
            <a:ext cx="257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Wavelet</a:t>
            </a:r>
            <a:r>
              <a:rPr b="1" lang="en-US" sz="2200"/>
              <a:t> Features</a:t>
            </a:r>
            <a:endParaRPr b="1" sz="2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g2395a53ea84_0_508"/>
          <p:cNvPicPr preferRelativeResize="0"/>
          <p:nvPr/>
        </p:nvPicPr>
        <p:blipFill rotWithShape="1">
          <a:blip r:embed="rId3">
            <a:alphaModFix/>
          </a:blip>
          <a:srcRect b="10865" l="0" r="0" t="0"/>
          <a:stretch/>
        </p:blipFill>
        <p:spPr>
          <a:xfrm>
            <a:off x="610400" y="610513"/>
            <a:ext cx="10610850" cy="502632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2395a53ea84_0_508"/>
          <p:cNvSpPr txBox="1"/>
          <p:nvPr/>
        </p:nvSpPr>
        <p:spPr>
          <a:xfrm>
            <a:off x="3825575" y="5742425"/>
            <a:ext cx="418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Frequency</a:t>
            </a:r>
            <a:r>
              <a:rPr b="1" lang="en-US" sz="2200"/>
              <a:t> Domain Features</a:t>
            </a:r>
            <a:endParaRPr b="1"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g2395a53ea84_0_5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1713" y="2007800"/>
            <a:ext cx="8308576" cy="248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395a53ea84_0_489"/>
          <p:cNvSpPr txBox="1"/>
          <p:nvPr/>
        </p:nvSpPr>
        <p:spPr>
          <a:xfrm>
            <a:off x="904225" y="1115600"/>
            <a:ext cx="6869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US" sz="42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Machine Learning Models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2395a53ea84_0_489"/>
          <p:cNvSpPr txBox="1"/>
          <p:nvPr/>
        </p:nvSpPr>
        <p:spPr>
          <a:xfrm>
            <a:off x="1139075" y="2524775"/>
            <a:ext cx="76449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K-Nearest Neighbors (KNN)</a:t>
            </a:r>
            <a:b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 Vector Machines (SVM)</a:t>
            </a:r>
            <a:b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b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Forest</a:t>
            </a:r>
            <a:b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Discriminant Analysis (LDA)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395a53ea84_0_569"/>
          <p:cNvSpPr txBox="1"/>
          <p:nvPr/>
        </p:nvSpPr>
        <p:spPr>
          <a:xfrm>
            <a:off x="1463100" y="2443950"/>
            <a:ext cx="92658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1" i="0" lang="en-US" sz="5800" u="none" cap="none" strike="noStrike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 Error Probability Calculation</a:t>
            </a:r>
            <a:endParaRPr b="0" i="0" sz="1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1"/>
          <p:cNvSpPr txBox="1"/>
          <p:nvPr/>
        </p:nvSpPr>
        <p:spPr>
          <a:xfrm>
            <a:off x="711360" y="488002"/>
            <a:ext cx="10769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794D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Multiplier Evaluation for the considered PSFs</a:t>
            </a:r>
            <a:r>
              <a:rPr b="1" i="0" lang="en-US" sz="1900" u="none" cap="none" strike="noStrike">
                <a:solidFill>
                  <a:srgbClr val="794D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1"/>
          <p:cNvSpPr txBox="1"/>
          <p:nvPr/>
        </p:nvSpPr>
        <p:spPr>
          <a:xfrm>
            <a:off x="819873" y="1237080"/>
            <a:ext cx="10284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Time Markov Chain (CTMC) Model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1" name="Google Shape;381;p21"/>
          <p:cNvCxnSpPr/>
          <p:nvPr/>
        </p:nvCxnSpPr>
        <p:spPr>
          <a:xfrm>
            <a:off x="11493661" y="6714279"/>
            <a:ext cx="422475" cy="771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382" name="Google Shape;38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4588" y="1991581"/>
            <a:ext cx="7341101" cy="412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2"/>
          <p:cNvSpPr txBox="1"/>
          <p:nvPr/>
        </p:nvSpPr>
        <p:spPr>
          <a:xfrm>
            <a:off x="833129" y="1638446"/>
            <a:ext cx="10525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Multiplier Evaluation for the considered PSFs</a:t>
            </a:r>
            <a:endParaRPr b="1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2"/>
          <p:cNvSpPr txBox="1"/>
          <p:nvPr/>
        </p:nvSpPr>
        <p:spPr>
          <a:xfrm>
            <a:off x="1181582" y="2838989"/>
            <a:ext cx="10103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Evaluate the probability of being in a defined PSF level.</a:t>
            </a:r>
            <a:b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Evaluate the probability of the error in that state.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5"/>
          <p:cNvGrpSpPr/>
          <p:nvPr/>
        </p:nvGrpSpPr>
        <p:grpSpPr>
          <a:xfrm>
            <a:off x="206062" y="2450908"/>
            <a:ext cx="5201437" cy="1827393"/>
            <a:chOff x="206062" y="2450908"/>
            <a:chExt cx="5201437" cy="1827393"/>
          </a:xfrm>
        </p:grpSpPr>
        <p:sp>
          <p:nvSpPr>
            <p:cNvPr id="130" name="Google Shape;130;p5"/>
            <p:cNvSpPr txBox="1"/>
            <p:nvPr/>
          </p:nvSpPr>
          <p:spPr>
            <a:xfrm>
              <a:off x="3047999" y="2870925"/>
              <a:ext cx="2359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b="0" i="0" lang="en-US" sz="6600" u="none" cap="none" strike="noStrike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ITEM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1" name="Google Shape;131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6062" y="2450908"/>
              <a:ext cx="2743200" cy="18273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Google Shape;132;p5"/>
          <p:cNvSpPr/>
          <p:nvPr/>
        </p:nvSpPr>
        <p:spPr>
          <a:xfrm>
            <a:off x="5506250" y="3160050"/>
            <a:ext cx="1075800" cy="53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" name="Google Shape;133;p5"/>
          <p:cNvGrpSpPr/>
          <p:nvPr/>
        </p:nvGrpSpPr>
        <p:grpSpPr>
          <a:xfrm>
            <a:off x="6922025" y="2269901"/>
            <a:ext cx="4782725" cy="2307465"/>
            <a:chOff x="6922025" y="2269901"/>
            <a:chExt cx="4782725" cy="2307465"/>
          </a:xfrm>
        </p:grpSpPr>
        <p:pic>
          <p:nvPicPr>
            <p:cNvPr id="134" name="Google Shape;134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56631" y="2269901"/>
              <a:ext cx="1848119" cy="23074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5"/>
            <p:cNvSpPr txBox="1"/>
            <p:nvPr/>
          </p:nvSpPr>
          <p:spPr>
            <a:xfrm>
              <a:off x="6922025" y="2856688"/>
              <a:ext cx="35154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r>
                <a:rPr b="1" i="0" lang="en-US" sz="5400" u="none" cap="none" strike="noStrike">
                  <a:solidFill>
                    <a:schemeClr val="accent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HUMAN</a:t>
              </a:r>
              <a:endParaRPr b="1" i="0" sz="5400" u="none" cap="none" strike="noStrike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g23a761e7532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550" y="663713"/>
            <a:ext cx="3593025" cy="55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23a761e7532_0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2500" y="900150"/>
            <a:ext cx="4010025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23a761e7532_0_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48137" y="3226650"/>
            <a:ext cx="523875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g23a761e7532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550" y="663713"/>
            <a:ext cx="3593025" cy="55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23a761e7532_0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5600" y="707850"/>
            <a:ext cx="60579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23a761e7532_0_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15600" y="3629800"/>
            <a:ext cx="62865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g23a93f1b969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00" y="1457325"/>
            <a:ext cx="11010900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23a93f1b969_0_7"/>
          <p:cNvSpPr txBox="1"/>
          <p:nvPr/>
        </p:nvSpPr>
        <p:spPr>
          <a:xfrm>
            <a:off x="647525" y="6457800"/>
            <a:ext cx="86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Screenshot taken from: </a:t>
            </a:r>
            <a:r>
              <a:rPr lang="en-US" sz="1100"/>
              <a:t>[4]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3"/>
          <p:cNvSpPr txBox="1"/>
          <p:nvPr/>
        </p:nvSpPr>
        <p:spPr>
          <a:xfrm>
            <a:off x="2263253" y="659641"/>
            <a:ext cx="71763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Steady State Probabilities Computation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3"/>
          <p:cNvSpPr txBox="1"/>
          <p:nvPr/>
        </p:nvSpPr>
        <p:spPr>
          <a:xfrm>
            <a:off x="1398895" y="1740089"/>
            <a:ext cx="956480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842" y="2141211"/>
            <a:ext cx="9561615" cy="22984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6" name="Google Shape;416;p23"/>
          <p:cNvCxnSpPr/>
          <p:nvPr/>
        </p:nvCxnSpPr>
        <p:spPr>
          <a:xfrm>
            <a:off x="11493661" y="6714279"/>
            <a:ext cx="422475" cy="771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417" name="Google Shape;41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8100" y="4733002"/>
            <a:ext cx="2715800" cy="12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g23a761e7532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625" y="1451725"/>
            <a:ext cx="30670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23a761e7532_0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4275" y="1451725"/>
            <a:ext cx="58959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23a761e7532_0_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6700" y="4418550"/>
            <a:ext cx="10763550" cy="31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4"/>
          <p:cNvSpPr txBox="1"/>
          <p:nvPr/>
        </p:nvSpPr>
        <p:spPr>
          <a:xfrm>
            <a:off x="783772" y="740228"/>
            <a:ext cx="1033054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794D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 Error Probability Calculation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4"/>
          <p:cNvSpPr txBox="1"/>
          <p:nvPr/>
        </p:nvSpPr>
        <p:spPr>
          <a:xfrm>
            <a:off x="1143000" y="1959428"/>
            <a:ext cx="9819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Hence, the steps are: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 the Multipliers for all the considered PSFs.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 Perform product of all the multipliers to get the error contribution from the factors.</a:t>
            </a:r>
            <a:b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                       HEP = P(MW) * P(A)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395a53ea84_0_578"/>
          <p:cNvSpPr txBox="1"/>
          <p:nvPr/>
        </p:nvSpPr>
        <p:spPr>
          <a:xfrm>
            <a:off x="2066100" y="2672350"/>
            <a:ext cx="8059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US" sz="55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EEG Based Experiment</a:t>
            </a:r>
            <a:endParaRPr b="1" i="0" sz="55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395a53ea84_0_582"/>
          <p:cNvSpPr txBox="1"/>
          <p:nvPr/>
        </p:nvSpPr>
        <p:spPr>
          <a:xfrm>
            <a:off x="4018100" y="598900"/>
            <a:ext cx="4014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APPARATUS</a:t>
            </a:r>
            <a:endParaRPr b="1" i="0" sz="4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g2395a53ea84_0_582"/>
          <p:cNvGrpSpPr/>
          <p:nvPr/>
        </p:nvGrpSpPr>
        <p:grpSpPr>
          <a:xfrm>
            <a:off x="1667225" y="2043650"/>
            <a:ext cx="9453625" cy="3601623"/>
            <a:chOff x="1667225" y="2043650"/>
            <a:chExt cx="9453625" cy="3601623"/>
          </a:xfrm>
        </p:grpSpPr>
        <p:pic>
          <p:nvPicPr>
            <p:cNvPr id="442" name="Google Shape;442;g2395a53ea84_0_5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67225" y="2043650"/>
              <a:ext cx="2701225" cy="36016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3" name="Google Shape;443;g2395a53ea84_0_582"/>
            <p:cNvSpPr txBox="1"/>
            <p:nvPr/>
          </p:nvSpPr>
          <p:spPr>
            <a:xfrm>
              <a:off x="5918550" y="2043650"/>
              <a:ext cx="5202300" cy="341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619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●"/>
              </a:pPr>
              <a:r>
                <a:rPr b="1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 Channels ULTRACORTEX ”MARK IV” EEG HEADSET</a:t>
              </a:r>
              <a:br>
                <a:rPr b="1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1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619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●"/>
              </a:pPr>
              <a:r>
                <a:rPr b="1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ThinkPulse dry and active electrodes and the Cyton board</a:t>
              </a:r>
              <a:br>
                <a:rPr b="1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1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619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●"/>
              </a:pPr>
              <a:r>
                <a:rPr b="1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interfaced through the OpenBCI GUI application</a:t>
              </a:r>
              <a:br>
                <a:rPr b="1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1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619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●"/>
              </a:pPr>
              <a:r>
                <a:rPr b="1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streaming rate is 250Hz.</a:t>
              </a:r>
              <a:endParaRPr b="1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g2395a53ea84_0_6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566738"/>
            <a:ext cx="7924800" cy="57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395a53ea84_0_585"/>
          <p:cNvSpPr txBox="1"/>
          <p:nvPr/>
        </p:nvSpPr>
        <p:spPr>
          <a:xfrm>
            <a:off x="3072150" y="1045150"/>
            <a:ext cx="604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 Session</a:t>
            </a:r>
            <a:endParaRPr b="1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Boy Icon | Line Iconpack | IconsMind" id="454" name="Google Shape;454;g2395a53ea84_0_5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400" y="2812487"/>
            <a:ext cx="1233025" cy="12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2395a53ea84_0_585"/>
          <p:cNvSpPr/>
          <p:nvPr/>
        </p:nvSpPr>
        <p:spPr>
          <a:xfrm>
            <a:off x="3429075" y="2906425"/>
            <a:ext cx="1373950" cy="104512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Demo Session of OpenMATB</a:t>
            </a:r>
            <a:endParaRPr b="1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6" name="Google Shape;456;g2395a53ea84_0_585"/>
          <p:cNvGrpSpPr/>
          <p:nvPr/>
        </p:nvGrpSpPr>
        <p:grpSpPr>
          <a:xfrm>
            <a:off x="5458975" y="2906450"/>
            <a:ext cx="1374000" cy="1639075"/>
            <a:chOff x="5458975" y="2906450"/>
            <a:chExt cx="1374000" cy="1639075"/>
          </a:xfrm>
        </p:grpSpPr>
        <p:sp>
          <p:nvSpPr>
            <p:cNvPr id="457" name="Google Shape;457;g2395a53ea84_0_585"/>
            <p:cNvSpPr/>
            <p:nvPr/>
          </p:nvSpPr>
          <p:spPr>
            <a:xfrm>
              <a:off x="5459025" y="2906450"/>
              <a:ext cx="1373950" cy="1045125"/>
            </a:xfrm>
            <a:prstGeom prst="flowChart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4A86E8"/>
                  </a:solidFill>
                  <a:latin typeface="Arial"/>
                  <a:ea typeface="Arial"/>
                  <a:cs typeface="Arial"/>
                  <a:sym typeface="Arial"/>
                </a:rPr>
                <a:t>Session 1</a:t>
              </a:r>
              <a:endParaRPr b="1" i="0" sz="18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g2395a53ea84_0_585"/>
            <p:cNvSpPr txBox="1"/>
            <p:nvPr/>
          </p:nvSpPr>
          <p:spPr>
            <a:xfrm>
              <a:off x="5458975" y="4145325"/>
              <a:ext cx="1374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 Minutes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9" name="Google Shape;459;g2395a53ea84_0_585"/>
          <p:cNvGrpSpPr/>
          <p:nvPr/>
        </p:nvGrpSpPr>
        <p:grpSpPr>
          <a:xfrm>
            <a:off x="9735000" y="2906425"/>
            <a:ext cx="1374000" cy="1639100"/>
            <a:chOff x="8255375" y="2906425"/>
            <a:chExt cx="1374000" cy="1639100"/>
          </a:xfrm>
        </p:grpSpPr>
        <p:sp>
          <p:nvSpPr>
            <p:cNvPr id="460" name="Google Shape;460;g2395a53ea84_0_585"/>
            <p:cNvSpPr/>
            <p:nvPr/>
          </p:nvSpPr>
          <p:spPr>
            <a:xfrm>
              <a:off x="8255400" y="2906425"/>
              <a:ext cx="1373950" cy="1045125"/>
            </a:xfrm>
            <a:prstGeom prst="flowChart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4A86E8"/>
                  </a:solidFill>
                  <a:latin typeface="Arial"/>
                  <a:ea typeface="Arial"/>
                  <a:cs typeface="Arial"/>
                  <a:sym typeface="Arial"/>
                </a:rPr>
                <a:t>Session 2</a:t>
              </a:r>
              <a:endParaRPr b="1" i="0" sz="18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g2395a53ea84_0_585"/>
            <p:cNvSpPr txBox="1"/>
            <p:nvPr/>
          </p:nvSpPr>
          <p:spPr>
            <a:xfrm>
              <a:off x="8255375" y="4145325"/>
              <a:ext cx="1374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 Minutes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2" name="Google Shape;462;g2395a53ea84_0_585"/>
          <p:cNvGrpSpPr/>
          <p:nvPr/>
        </p:nvGrpSpPr>
        <p:grpSpPr>
          <a:xfrm>
            <a:off x="1462632" y="2364477"/>
            <a:ext cx="1854232" cy="2129031"/>
            <a:chOff x="2642200" y="2087350"/>
            <a:chExt cx="2143125" cy="2572225"/>
          </a:xfrm>
        </p:grpSpPr>
        <p:pic>
          <p:nvPicPr>
            <p:cNvPr descr="Electroencephalogram Vector Art Stock Images | Depositphotos" id="463" name="Google Shape;463;g2395a53ea84_0_5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42200" y="2087350"/>
              <a:ext cx="2143125" cy="2143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4" name="Google Shape;464;g2395a53ea84_0_585"/>
            <p:cNvSpPr txBox="1"/>
            <p:nvPr/>
          </p:nvSpPr>
          <p:spPr>
            <a:xfrm>
              <a:off x="2885913" y="4064375"/>
              <a:ext cx="1655700" cy="5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EEG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g2395a53ea84_0_585"/>
          <p:cNvGrpSpPr/>
          <p:nvPr/>
        </p:nvGrpSpPr>
        <p:grpSpPr>
          <a:xfrm>
            <a:off x="7667475" y="2906425"/>
            <a:ext cx="1233025" cy="1639100"/>
            <a:chOff x="6551875" y="2906425"/>
            <a:chExt cx="1233025" cy="1639100"/>
          </a:xfrm>
        </p:grpSpPr>
        <p:sp>
          <p:nvSpPr>
            <p:cNvPr id="466" name="Google Shape;466;g2395a53ea84_0_585"/>
            <p:cNvSpPr/>
            <p:nvPr/>
          </p:nvSpPr>
          <p:spPr>
            <a:xfrm>
              <a:off x="6551875" y="2906425"/>
              <a:ext cx="1233025" cy="1045125"/>
            </a:xfrm>
            <a:prstGeom prst="flowChart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4A86E8"/>
                  </a:solidFill>
                  <a:latin typeface="Arial"/>
                  <a:ea typeface="Arial"/>
                  <a:cs typeface="Arial"/>
                  <a:sym typeface="Arial"/>
                </a:rPr>
                <a:t>Break</a:t>
              </a:r>
              <a:endParaRPr b="1" i="0" sz="18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g2395a53ea84_0_585"/>
            <p:cNvSpPr txBox="1"/>
            <p:nvPr/>
          </p:nvSpPr>
          <p:spPr>
            <a:xfrm>
              <a:off x="6711600" y="4145325"/>
              <a:ext cx="1009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 Minute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 txBox="1"/>
          <p:nvPr/>
        </p:nvSpPr>
        <p:spPr>
          <a:xfrm>
            <a:off x="1143000" y="1786950"/>
            <a:ext cx="101655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</a:t>
            </a:r>
            <a:br>
              <a:rPr b="1" i="0" lang="en-US" sz="5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en-US" sz="5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</a:t>
            </a:r>
            <a:br>
              <a:rPr b="1" i="0" lang="en-US" sz="5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en-US" sz="6800" u="none" cap="none" strike="noStrike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 RELIABILITY ?</a:t>
            </a:r>
            <a:endParaRPr b="1" i="0" sz="3200" u="none" cap="none" strike="noStrike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g2395a53ea84_0_6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0400" y="868375"/>
            <a:ext cx="8487299" cy="478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395a53ea84_0_617"/>
          <p:cNvSpPr txBox="1"/>
          <p:nvPr/>
        </p:nvSpPr>
        <p:spPr>
          <a:xfrm>
            <a:off x="3048000" y="711150"/>
            <a:ext cx="60960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i="0" lang="en-US" sz="47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Preprocessing Data</a:t>
            </a:r>
            <a:endParaRPr b="1" i="0" sz="47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2395a53ea84_0_617"/>
          <p:cNvSpPr txBox="1"/>
          <p:nvPr/>
        </p:nvSpPr>
        <p:spPr>
          <a:xfrm>
            <a:off x="566000" y="1919200"/>
            <a:ext cx="5674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Outside session data is removed</a:t>
            </a:r>
            <a:b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Notch filter : 50Hz.</a:t>
            </a:r>
            <a:b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Band-pass filter: 1-45 Hz</a:t>
            </a:r>
            <a:b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Artifact Subspace Reconstruction (ASR)  to reject signal segments containing motion artifacts.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9" name="Google Shape;479;g2395a53ea84_0_617"/>
          <p:cNvGrpSpPr/>
          <p:nvPr/>
        </p:nvGrpSpPr>
        <p:grpSpPr>
          <a:xfrm>
            <a:off x="6818821" y="1710717"/>
            <a:ext cx="4403283" cy="4042927"/>
            <a:chOff x="9229077" y="-331065"/>
            <a:chExt cx="5435481" cy="5901222"/>
          </a:xfrm>
        </p:grpSpPr>
        <p:pic>
          <p:nvPicPr>
            <p:cNvPr id="480" name="Google Shape;480;g2395a53ea84_0_617"/>
            <p:cNvPicPr preferRelativeResize="0"/>
            <p:nvPr/>
          </p:nvPicPr>
          <p:blipFill rotWithShape="1">
            <a:blip r:embed="rId3">
              <a:alphaModFix/>
            </a:blip>
            <a:srcRect b="0" l="0" r="28185" t="0"/>
            <a:stretch/>
          </p:blipFill>
          <p:spPr>
            <a:xfrm>
              <a:off x="9349558" y="-331065"/>
              <a:ext cx="5315000" cy="2067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g2395a53ea84_0_617"/>
            <p:cNvPicPr preferRelativeResize="0"/>
            <p:nvPr/>
          </p:nvPicPr>
          <p:blipFill rotWithShape="1">
            <a:blip r:embed="rId4">
              <a:alphaModFix/>
            </a:blip>
            <a:srcRect b="0" l="0" r="36378" t="0"/>
            <a:stretch/>
          </p:blipFill>
          <p:spPr>
            <a:xfrm>
              <a:off x="9229077" y="3114482"/>
              <a:ext cx="5435476" cy="245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g2395a53ea84_0_617"/>
            <p:cNvSpPr/>
            <p:nvPr/>
          </p:nvSpPr>
          <p:spPr>
            <a:xfrm>
              <a:off x="11939757" y="2135893"/>
              <a:ext cx="337200" cy="771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g2395a53ea84_0_6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863" y="1537774"/>
            <a:ext cx="10439926" cy="378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395a53ea84_0_645"/>
          <p:cNvSpPr txBox="1"/>
          <p:nvPr/>
        </p:nvSpPr>
        <p:spPr>
          <a:xfrm>
            <a:off x="3804800" y="2358975"/>
            <a:ext cx="4403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en-US" sz="66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b="1" i="0" sz="66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2395a53ea84_0_6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2075" y="487200"/>
            <a:ext cx="6207851" cy="574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g2395a53ea84_0_6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6413" y="579850"/>
            <a:ext cx="9559176" cy="569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g2395a53ea84_0_6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0438" y="651425"/>
            <a:ext cx="9711124" cy="54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g2395a53ea84_0_6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2275" y="747475"/>
            <a:ext cx="9547450" cy="53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g2395a53ea84_0_6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6863" y="783737"/>
            <a:ext cx="9418275" cy="52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g2395a53ea84_0_6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9275" y="714262"/>
            <a:ext cx="9617899" cy="54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95a53ea84_0_50"/>
          <p:cNvSpPr/>
          <p:nvPr/>
        </p:nvSpPr>
        <p:spPr>
          <a:xfrm>
            <a:off x="1871375" y="907650"/>
            <a:ext cx="8314800" cy="102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6480000" dist="95250">
              <a:srgbClr val="000000">
                <a:alpha val="41960"/>
              </a:srgbClr>
            </a:outerShdw>
            <a:reflection blurRad="0" dir="0" dist="0" endA="0" endPos="1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-US" sz="38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Human Reliability Analysis (HRA)</a:t>
            </a:r>
            <a:endParaRPr b="1" i="0" sz="38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2395a53ea84_0_50"/>
          <p:cNvSpPr/>
          <p:nvPr/>
        </p:nvSpPr>
        <p:spPr>
          <a:xfrm>
            <a:off x="5933550" y="2129125"/>
            <a:ext cx="324900" cy="672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2395a53ea84_0_50"/>
          <p:cNvSpPr/>
          <p:nvPr/>
        </p:nvSpPr>
        <p:spPr>
          <a:xfrm>
            <a:off x="1871375" y="2919000"/>
            <a:ext cx="8314800" cy="102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6480000" dist="95250">
              <a:srgbClr val="000000">
                <a:alpha val="41960"/>
              </a:srgbClr>
            </a:outerShdw>
            <a:reflection blurRad="0" dir="0" dist="0" endA="0" endPos="1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Performance Shaping Factors (PSFs)</a:t>
            </a:r>
            <a:endParaRPr b="1" i="0" sz="35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2395a53ea84_0_50"/>
          <p:cNvSpPr/>
          <p:nvPr/>
        </p:nvSpPr>
        <p:spPr>
          <a:xfrm>
            <a:off x="5933550" y="4157475"/>
            <a:ext cx="324900" cy="672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2395a53ea84_0_50"/>
          <p:cNvSpPr/>
          <p:nvPr/>
        </p:nvSpPr>
        <p:spPr>
          <a:xfrm>
            <a:off x="1871375" y="4930350"/>
            <a:ext cx="8314800" cy="102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6480000" dist="95250">
              <a:srgbClr val="000000">
                <a:alpha val="41960"/>
              </a:srgbClr>
            </a:outerShdw>
            <a:reflection blurRad="0" dir="0" dist="0" endA="0" endPos="1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Human Error Probability (HEP)</a:t>
            </a:r>
            <a:endParaRPr b="1" i="0" sz="3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g2395a53ea84_0_6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6600" y="666875"/>
            <a:ext cx="9758801" cy="53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g2395a53ea84_0_6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475" y="650237"/>
            <a:ext cx="10052400" cy="55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395a53ea84_0_681"/>
          <p:cNvSpPr txBox="1"/>
          <p:nvPr/>
        </p:nvSpPr>
        <p:spPr>
          <a:xfrm>
            <a:off x="3980925" y="810300"/>
            <a:ext cx="4133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1" i="0" lang="en-US" sz="5100" u="none" cap="none" strike="noStrike">
                <a:solidFill>
                  <a:srgbClr val="00683E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 b="1" i="0" sz="5100" u="none" cap="none" strike="noStrike">
              <a:solidFill>
                <a:srgbClr val="0068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g2395a53ea84_0_681"/>
          <p:cNvSpPr txBox="1"/>
          <p:nvPr/>
        </p:nvSpPr>
        <p:spPr>
          <a:xfrm>
            <a:off x="1338825" y="2430825"/>
            <a:ext cx="94179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show that HEP score and the performance of the subject are related.</a:t>
            </a:r>
            <a:b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instances follow this trend, although there are some outliers.</a:t>
            </a:r>
            <a:b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Proposed HRA model using EEG signals can be used to estimate Human Error Probability and hence the Human Reliability.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395a53ea84_0_690"/>
          <p:cNvSpPr txBox="1"/>
          <p:nvPr/>
        </p:nvSpPr>
        <p:spPr>
          <a:xfrm>
            <a:off x="3980925" y="810300"/>
            <a:ext cx="4133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1" i="0" lang="en-US" sz="5100" u="none" cap="none" strike="noStrike">
                <a:solidFill>
                  <a:srgbClr val="00683E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endParaRPr b="1" i="0" sz="5100" u="none" cap="none" strike="noStrike">
              <a:solidFill>
                <a:srgbClr val="0068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g2395a53ea84_0_690"/>
          <p:cNvSpPr txBox="1"/>
          <p:nvPr/>
        </p:nvSpPr>
        <p:spPr>
          <a:xfrm>
            <a:off x="1698700" y="2289000"/>
            <a:ext cx="9264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Additional PSFs</a:t>
            </a:r>
            <a:b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Multi-Modal Approach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3a761e7532_0_138"/>
          <p:cNvSpPr txBox="1"/>
          <p:nvPr/>
        </p:nvSpPr>
        <p:spPr>
          <a:xfrm>
            <a:off x="512675" y="598250"/>
            <a:ext cx="11113200" cy="4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References: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800"/>
              <a:t>[1] </a:t>
            </a:r>
            <a:r>
              <a:rPr lang="en-US" sz="2100" u="sng">
                <a:solidFill>
                  <a:schemeClr val="hlink"/>
                </a:solidFill>
                <a:hlinkClick r:id="rId3"/>
              </a:rPr>
              <a:t>http://www.facweb.iitkgp.ac.in/~baidurya/dissemination/Chapter%2016%20Reliability.pdf</a:t>
            </a:r>
            <a:endParaRPr sz="2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2100">
                <a:solidFill>
                  <a:schemeClr val="dk1"/>
                </a:solidFill>
              </a:rPr>
              <a:t>[2]https://www.nasa.gov/sites/default/files/atoms/files/cognitive_workload_technical_brief_ochmo_06232020.pdf</a:t>
            </a:r>
            <a:endParaRPr sz="2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800"/>
              <a:t>[3] Shabnam Samima and Monalisa Sarma. “PSPHERE: person specific human error estimation”. In: Journal of Reliable Intelligent Environments 8.2 (2022), pp. 133–164.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800"/>
              <a:t>[4] https://people.cs.umass.edu/~mcgregor/240S17/lec15.pdf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395a53ea84_0_59"/>
          <p:cNvSpPr/>
          <p:nvPr/>
        </p:nvSpPr>
        <p:spPr>
          <a:xfrm>
            <a:off x="227200" y="773200"/>
            <a:ext cx="3709125" cy="5255575"/>
          </a:xfrm>
          <a:prstGeom prst="flowChartProcess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9260000" dist="38100">
              <a:srgbClr val="000000">
                <a:alpha val="80000"/>
              </a:srgbClr>
            </a:outerShdw>
            <a:reflection blurRad="0" dir="5400000" dist="38100" endA="0" endPos="10000" fadeDir="5400012" kx="0" rotWithShape="0" algn="bl" stA="23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rPr b="1" i="0" lang="en-US" sz="3100" u="none" cap="none" strike="noStrike">
                <a:solidFill>
                  <a:srgbClr val="674EA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Traditional HRA methods</a:t>
            </a:r>
            <a:endParaRPr b="0" i="0" sz="500" u="none" cap="none" strike="noStrike">
              <a:solidFill>
                <a:srgbClr val="674EA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Questionnaires for the users.</a:t>
            </a:r>
            <a:b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Expert Ratings using the external behavior.</a:t>
            </a:r>
            <a:b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2395a53ea84_0_59"/>
          <p:cNvSpPr/>
          <p:nvPr/>
        </p:nvSpPr>
        <p:spPr>
          <a:xfrm>
            <a:off x="4165825" y="773188"/>
            <a:ext cx="3709125" cy="5255575"/>
          </a:xfrm>
          <a:prstGeom prst="flowChartProcess">
            <a:avLst/>
          </a:prstGeom>
          <a:solidFill>
            <a:schemeClr val="lt2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9260000" dist="38100">
              <a:srgbClr val="000000">
                <a:alpha val="80000"/>
              </a:srgbClr>
            </a:outerShdw>
            <a:reflection blurRad="0" dir="5400000" dist="38100" endA="0" endPos="10000" fadeDir="5400012" kx="0" rotWithShape="0" algn="bl" stA="23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Issues</a:t>
            </a:r>
            <a:endParaRPr b="0" i="0" sz="3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Highly Subjective in nature.</a:t>
            </a:r>
            <a:b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Affected by biases of the experts.</a:t>
            </a:r>
            <a:b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inclusion of human cognition.</a:t>
            </a:r>
            <a:endParaRPr b="1" i="0" sz="2300" u="none" cap="none" strike="noStrike">
              <a:solidFill>
                <a:srgbClr val="674EA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g2395a53ea84_0_59"/>
          <p:cNvSpPr/>
          <p:nvPr/>
        </p:nvSpPr>
        <p:spPr>
          <a:xfrm>
            <a:off x="8104450" y="773188"/>
            <a:ext cx="3709125" cy="5255575"/>
          </a:xfrm>
          <a:prstGeom prst="flowChartProcess">
            <a:avLst/>
          </a:prstGeom>
          <a:solidFill>
            <a:schemeClr val="lt2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9260000" dist="38100">
              <a:srgbClr val="000000">
                <a:alpha val="80000"/>
              </a:srgbClr>
            </a:outerShdw>
            <a:reflection blurRad="0" dir="5400000" dist="38100" endA="0" endPos="10000" fadeDir="5400012" kx="0" rotWithShape="0" algn="bl" stA="23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-US" sz="3100" u="none" cap="none" strike="noStrike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Recent HRA methods</a:t>
            </a:r>
            <a:endParaRPr b="1" i="0" sz="3100" u="none" cap="none" strike="noStrike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t/>
            </a:r>
            <a:endParaRPr b="1" i="0" sz="3100" u="none" cap="none" strike="noStrike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33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cognitive model is simulated by an experiment.</a:t>
            </a:r>
            <a:br>
              <a:rPr b="0" i="0" lang="en-US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2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33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r>
              <a:rPr b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</a:t>
            </a:r>
            <a:r>
              <a:rPr b="1" i="0" lang="en-US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specific factors </a:t>
            </a:r>
            <a:r>
              <a:rPr b="0" i="0" lang="en-US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calculate multipliers for PSFs.</a:t>
            </a:r>
            <a:endParaRPr b="1" i="0" sz="29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"/>
          <p:cNvSpPr txBox="1"/>
          <p:nvPr/>
        </p:nvSpPr>
        <p:spPr>
          <a:xfrm>
            <a:off x="493200" y="727325"/>
            <a:ext cx="110973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-US" sz="4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incorporate</a:t>
            </a:r>
            <a:br>
              <a:rPr b="1" i="0" lang="en-US" sz="4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en-US" sz="4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 Specific Factors </a:t>
            </a:r>
            <a:endParaRPr b="1" i="0" sz="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-US" sz="4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Values ?</a:t>
            </a:r>
            <a:endParaRPr b="1" i="0" sz="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2" name="Google Shape;162;p14"/>
          <p:cNvCxnSpPr/>
          <p:nvPr/>
        </p:nvCxnSpPr>
        <p:spPr>
          <a:xfrm>
            <a:off x="11493661" y="6723925"/>
            <a:ext cx="422475" cy="771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163" name="Google Shape;163;p14"/>
          <p:cNvGrpSpPr/>
          <p:nvPr/>
        </p:nvGrpSpPr>
        <p:grpSpPr>
          <a:xfrm>
            <a:off x="1498500" y="3132550"/>
            <a:ext cx="9195000" cy="2861800"/>
            <a:chOff x="1498500" y="3132550"/>
            <a:chExt cx="9195000" cy="2861800"/>
          </a:xfrm>
        </p:grpSpPr>
        <p:sp>
          <p:nvSpPr>
            <p:cNvPr id="164" name="Google Shape;164;p14"/>
            <p:cNvSpPr txBox="1"/>
            <p:nvPr/>
          </p:nvSpPr>
          <p:spPr>
            <a:xfrm>
              <a:off x="1498500" y="3132550"/>
              <a:ext cx="9195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0"/>
                <a:buFont typeface="Arial"/>
                <a:buNone/>
              </a:pPr>
              <a:r>
                <a:rPr b="1" i="0" lang="en-US" sz="4500" u="none" cap="none" strike="noStrike">
                  <a:solidFill>
                    <a:srgbClr val="4A86E8"/>
                  </a:solidFill>
                  <a:latin typeface="Arial"/>
                  <a:ea typeface="Arial"/>
                  <a:cs typeface="Arial"/>
                  <a:sym typeface="Arial"/>
                </a:rPr>
                <a:t>Psychophysiological Parameters</a:t>
              </a:r>
              <a:endParaRPr b="1" i="0" sz="45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ensors | Free Full-Text | Psychophysiological Parameters Predict the  Performance of Naive Subjects in Sport Shooting Training" id="165" name="Google Shape;165;p14"/>
            <p:cNvPicPr preferRelativeResize="0"/>
            <p:nvPr/>
          </p:nvPicPr>
          <p:blipFill rotWithShape="1">
            <a:blip r:embed="rId3">
              <a:alphaModFix/>
            </a:blip>
            <a:srcRect b="39124" l="0" r="61199" t="0"/>
            <a:stretch/>
          </p:blipFill>
          <p:spPr>
            <a:xfrm>
              <a:off x="4838200" y="4009750"/>
              <a:ext cx="1972850" cy="1984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395a53ea84_0_8"/>
          <p:cNvSpPr txBox="1"/>
          <p:nvPr/>
        </p:nvSpPr>
        <p:spPr>
          <a:xfrm>
            <a:off x="621900" y="739600"/>
            <a:ext cx="10948200" cy="47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Different Psychophysiological Measures:</a:t>
            </a:r>
            <a:endParaRPr b="1" i="0" sz="4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Electroencephalogram (EEG)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Electromyography (EMG)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ElectroDermal Activity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Cardiovascular Measures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Eye Movements (fixations,gaze)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evelVTI">
  <a:themeElements>
    <a:clrScheme name="Custom 88">
      <a:dk1>
        <a:srgbClr val="000000"/>
      </a:dk1>
      <a:lt1>
        <a:srgbClr val="FFFFFF"/>
      </a:lt1>
      <a:dk2>
        <a:srgbClr val="18223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939393"/>
      </a:accent6>
      <a:hlink>
        <a:srgbClr val="3E8FF1"/>
      </a:hlink>
      <a:folHlink>
        <a:srgbClr val="93939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2022-11-10T16:38:26Z</dcterms:created>
</cp:coreProperties>
</file>